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81" r:id="rId6"/>
    <p:sldId id="278" r:id="rId7"/>
    <p:sldId id="283" r:id="rId8"/>
    <p:sldId id="284" r:id="rId9"/>
    <p:sldId id="285" r:id="rId10"/>
    <p:sldId id="286" r:id="rId11"/>
    <p:sldId id="287" r:id="rId12"/>
    <p:sldId id="290" r:id="rId13"/>
    <p:sldId id="291" r:id="rId14"/>
    <p:sldId id="292" r:id="rId15"/>
    <p:sldId id="282" r:id="rId16"/>
    <p:sldId id="261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628" autoAdjust="0"/>
  </p:normalViewPr>
  <p:slideViewPr>
    <p:cSldViewPr>
      <p:cViewPr varScale="1">
        <p:scale>
          <a:sx n="86" d="100"/>
          <a:sy n="86" d="100"/>
        </p:scale>
        <p:origin x="157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547AA-16A8-4419-80FA-B607E6B76FED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21E03-83DD-4EDE-A7E9-5301722F1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66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71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7D40B3-1140-4EEC-9B73-790F71D0E14C}" type="slidenum">
              <a:rPr lang="en-US" altLang="en-US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52" tIns="46577" rIns="93152" bIns="4657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27DE8C-6820-4635-91DD-08988C9A7403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4946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:\Aaron\HFC\PPT\HFC_PPT_Options-Cover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532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2A71-2587-4E37-BA55-E133D347752B}" type="datetimeFigureOut">
              <a:rPr lang="en-US" smtClean="0"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190C-F8EC-49D0-A134-F3679200D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2A71-2587-4E37-BA55-E133D347752B}" type="datetimeFigureOut">
              <a:rPr lang="en-US" smtClean="0"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190C-F8EC-49D0-A134-F3679200D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2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2A71-2587-4E37-BA55-E133D347752B}" type="datetimeFigureOut">
              <a:rPr lang="en-US" smtClean="0"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190C-F8EC-49D0-A134-F3679200D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0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2A71-2587-4E37-BA55-E133D347752B}" type="datetimeFigureOut">
              <a:rPr lang="en-US" smtClean="0"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190C-F8EC-49D0-A134-F3679200D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0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2A71-2587-4E37-BA55-E133D347752B}" type="datetimeFigureOut">
              <a:rPr lang="en-US" smtClean="0"/>
              <a:t>8/7/2023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190C-F8EC-49D0-A134-F3679200D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21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2A71-2587-4E37-BA55-E133D347752B}" type="datetimeFigureOut">
              <a:rPr lang="en-US" smtClean="0"/>
              <a:t>8/7/2023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190C-F8EC-49D0-A134-F3679200D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3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2A71-2587-4E37-BA55-E133D347752B}" type="datetimeFigureOut">
              <a:rPr lang="en-US" smtClean="0"/>
              <a:t>8/7/2023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190C-F8EC-49D0-A134-F3679200D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21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2A71-2587-4E37-BA55-E133D347752B}" type="datetimeFigureOut">
              <a:rPr lang="en-US" smtClean="0"/>
              <a:t>8/7/2023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190C-F8EC-49D0-A134-F3679200D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6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2A71-2587-4E37-BA55-E133D347752B}" type="datetimeFigureOut">
              <a:rPr lang="en-US" smtClean="0"/>
              <a:t>8/7/2023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190C-F8EC-49D0-A134-F3679200D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59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2A71-2587-4E37-BA55-E133D347752B}" type="datetimeFigureOut">
              <a:rPr lang="en-US" smtClean="0"/>
              <a:t>8/7/2023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190C-F8EC-49D0-A134-F3679200D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35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:\Aaron\HFC\PPT\HFC_PPT_Options-Insid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6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2A71-2587-4E37-BA55-E133D347752B}" type="datetimeFigureOut">
              <a:rPr lang="en-US" smtClean="0"/>
              <a:t>8/7/2023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0190C-F8EC-49D0-A134-F3679200D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18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70C0"/>
        </a:buClr>
        <a:buFont typeface="Arial" panose="020B0604020202020204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werally.com/partner-login" TargetMode="External"/><Relationship Id="rId2" Type="http://schemas.openxmlformats.org/officeDocument/2006/relationships/hyperlink" Target="mailto:customerservice@uhcsr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mailto:student@haylor.com" TargetMode="Externa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hcsr.com/vide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yaccount.uhcsr.com/" TargetMode="External"/><Relationship Id="rId2" Type="http://schemas.openxmlformats.org/officeDocument/2006/relationships/hyperlink" Target="mailto:notifications@uhcsr.com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19200"/>
            <a:ext cx="8458200" cy="2362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Student Health Insurance 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\\hfcnts1\ntmain\Users\rsimo\My Documents\Clients\SUNY International\SUNY_Logo_278and4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00400"/>
            <a:ext cx="3071736" cy="15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20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33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You Can Access Your Account from Your Computer, iPad or </a:t>
            </a:r>
            <a:r>
              <a:rPr lang="en-US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SmartPhone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24/7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46" y="2057400"/>
            <a:ext cx="8791575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33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5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Here’s What You Can Do In Your 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UHC Account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399"/>
            <a:ext cx="8431213" cy="530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102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320"/>
            <a:ext cx="8686800" cy="9144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Telehealth Services- Mental &amp; Physical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279"/>
            <a:ext cx="8229600" cy="5684521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Process</a:t>
            </a:r>
            <a:r>
              <a:rPr lang="en-US" sz="1800" b="1" dirty="0"/>
              <a:t>: </a:t>
            </a:r>
            <a:r>
              <a:rPr lang="en-US" sz="1800" dirty="0" smtClean="0"/>
              <a:t>member visits the </a:t>
            </a:r>
            <a:r>
              <a:rPr lang="en-US" sz="1800" b="1" i="1" dirty="0" err="1" smtClean="0"/>
              <a:t>HealthiestYou</a:t>
            </a:r>
            <a:r>
              <a:rPr lang="en-US" sz="1800" dirty="0" smtClean="0"/>
              <a:t> app and completes </a:t>
            </a:r>
            <a:r>
              <a:rPr lang="en-US" sz="1800" dirty="0"/>
              <a:t>a </a:t>
            </a:r>
            <a:r>
              <a:rPr lang="en-US" sz="1800" dirty="0" smtClean="0"/>
              <a:t>questionnaire. Member provides their UHCSR </a:t>
            </a:r>
            <a:r>
              <a:rPr lang="en-US" sz="1800" dirty="0"/>
              <a:t>insurance information </a:t>
            </a:r>
            <a:r>
              <a:rPr lang="en-US" sz="1800" dirty="0" smtClean="0"/>
              <a:t>from UHCSR </a:t>
            </a:r>
            <a:r>
              <a:rPr lang="en-US" sz="1800" dirty="0"/>
              <a:t>ID card, emergency contacts and their goals </a:t>
            </a:r>
            <a:r>
              <a:rPr lang="en-US" sz="1800" dirty="0" smtClean="0"/>
              <a:t>for the service. </a:t>
            </a:r>
            <a:r>
              <a:rPr lang="en-US" sz="1800" dirty="0"/>
              <a:t>The questionnaire will also ask for counselor preferences (</a:t>
            </a:r>
            <a:r>
              <a:rPr lang="en-US" sz="1800" dirty="0" smtClean="0"/>
              <a:t>gender, specialty</a:t>
            </a:r>
            <a:r>
              <a:rPr lang="en-US" sz="1800" dirty="0"/>
              <a:t>, etc.) to ensure </a:t>
            </a:r>
            <a:r>
              <a:rPr lang="en-US" sz="1800" dirty="0" smtClean="0"/>
              <a:t>member is </a:t>
            </a:r>
            <a:r>
              <a:rPr lang="en-US" sz="1800" dirty="0"/>
              <a:t>matched with a practitioner that can help meet their </a:t>
            </a:r>
            <a:r>
              <a:rPr lang="en-US" sz="1800" dirty="0" smtClean="0"/>
              <a:t>goals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800" dirty="0"/>
              <a:t>Within 24 hours after completing the questionnaire, </a:t>
            </a:r>
            <a:r>
              <a:rPr lang="en-US" sz="1800" dirty="0" smtClean="0"/>
              <a:t>the member </a:t>
            </a:r>
            <a:r>
              <a:rPr lang="en-US" sz="1800" dirty="0"/>
              <a:t>will be contacted by a counselor </a:t>
            </a:r>
            <a:r>
              <a:rPr lang="en-US" sz="1800" dirty="0" smtClean="0"/>
              <a:t>to schedule </a:t>
            </a:r>
            <a:r>
              <a:rPr lang="en-US" sz="1800" dirty="0"/>
              <a:t>an appointment and decide on a communication method that best suits their </a:t>
            </a:r>
            <a:r>
              <a:rPr lang="en-US" sz="1800" dirty="0" smtClean="0"/>
              <a:t>needs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200" dirty="0" smtClean="0">
                <a:solidFill>
                  <a:srgbClr val="898989"/>
                </a:solidFill>
              </a:rPr>
              <a:t>			</a:t>
            </a:r>
            <a:endParaRPr lang="en-US" sz="2000" dirty="0" smtClean="0">
              <a:solidFill>
                <a:srgbClr val="898989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r>
              <a:rPr lang="en-US" dirty="0"/>
              <a:t>Slide </a:t>
            </a:r>
            <a:fld id="{3770190C-F8EC-49D0-A134-F3679200DAF2}" type="slidenum">
              <a:rPr lang="en-US" smtClean="0"/>
              <a:t>12</a:t>
            </a:fld>
            <a:r>
              <a:rPr lang="en-US" dirty="0" smtClean="0"/>
              <a:t> of 39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429000"/>
            <a:ext cx="2976637" cy="326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7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6691" y="304800"/>
            <a:ext cx="8227141" cy="7091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ahoma" pitchFamily="34" charset="0"/>
              </a:rPr>
              <a:t>Landing Page </a:t>
            </a:r>
            <a:r>
              <a:rPr lang="en-US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Tahoma" pitchFamily="34" charset="0"/>
              </a:rPr>
              <a:t/>
            </a:r>
            <a:br>
              <a:rPr lang="en-US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cs typeface="Tahoma" pitchFamily="34" charset="0"/>
              </a:rPr>
            </a:br>
            <a:r>
              <a:rPr lang="en-US" altLang="en-US" sz="32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ahoma" pitchFamily="34" charset="0"/>
              </a:rPr>
              <a:t>For Physical &amp; Mental TeleDoc Services </a:t>
            </a:r>
            <a:endParaRPr lang="en-US" altLang="en-US" sz="3200" kern="1200" dirty="0">
              <a:solidFill>
                <a:schemeClr val="tx1">
                  <a:lumMod val="50000"/>
                  <a:lumOff val="50000"/>
                </a:schemeClr>
              </a:solidFill>
              <a:cs typeface="Tahoma" pitchFamily="34" charset="0"/>
            </a:endParaRPr>
          </a:p>
        </p:txBody>
      </p:sp>
      <p:sp>
        <p:nvSpPr>
          <p:cNvPr id="12293" name="AutoShape 2" descr="https://mail.google.com/mail/u/0/?ui=2&amp;ik=d74933a6df&amp;view=att&amp;th=13ed68ab877fb952&amp;attid=0.1.1&amp;disp=emb&amp;zw&amp;atsh=1"/>
          <p:cNvSpPr>
            <a:spLocks noChangeAspect="1" noChangeArrowheads="1"/>
          </p:cNvSpPr>
          <p:nvPr/>
        </p:nvSpPr>
        <p:spPr bwMode="auto">
          <a:xfrm>
            <a:off x="155575" y="-2925763"/>
            <a:ext cx="4067175" cy="609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Char char="•"/>
              <a:defRPr sz="2000" b="1">
                <a:solidFill>
                  <a:srgbClr val="C90044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10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9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9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9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9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9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229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buChar char="•"/>
              <a:defRPr sz="2000" b="1">
                <a:solidFill>
                  <a:srgbClr val="C90044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10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9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9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9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9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900">
                <a:solidFill>
                  <a:schemeClr val="bg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7C88AF0-CA5E-457C-84DD-060D1691A3B5}" type="slidenum">
              <a:rPr lang="en-US" altLang="en-US" sz="800" b="0" smtClean="0">
                <a:solidFill>
                  <a:schemeClr val="bg2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800" b="0" smtClean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32" y="1037634"/>
            <a:ext cx="9094800" cy="437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10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9A4660-B017-444F-8B12-F8DB020575B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239" y="990600"/>
            <a:ext cx="5750545" cy="53657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257800" y="3505200"/>
            <a:ext cx="1447800" cy="15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53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Will My Health Insurance ID Card Look Like?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5" y="1843088"/>
            <a:ext cx="8591550" cy="282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31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Need Support?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1401096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 Health Insurance Plan or Claim Assistance</a:t>
            </a:r>
          </a:p>
          <a:p>
            <a:r>
              <a:rPr lang="en-US" dirty="0">
                <a:solidFill>
                  <a:srgbClr val="000000"/>
                </a:solidFill>
                <a:ea typeface="Times New Roman"/>
                <a:cs typeface="Calibri"/>
              </a:rPr>
              <a:t>888-714-6544 or email </a:t>
            </a:r>
            <a:r>
              <a:rPr lang="en-US" u="sng" dirty="0">
                <a:solidFill>
                  <a:srgbClr val="000000"/>
                </a:solidFill>
                <a:ea typeface="Times New Roman"/>
                <a:cs typeface="Calibri"/>
                <a:hlinkClick r:id="rId2"/>
              </a:rPr>
              <a:t>customerservice@uhcsr.com</a:t>
            </a:r>
            <a:r>
              <a:rPr lang="en-US" dirty="0">
                <a:solidFill>
                  <a:srgbClr val="000000"/>
                </a:solidFill>
                <a:ea typeface="Times New Roman"/>
                <a:cs typeface="Calibri"/>
              </a:rPr>
              <a:t> </a:t>
            </a:r>
            <a:endParaRPr lang="en-US" dirty="0">
              <a:solidFill>
                <a:srgbClr val="000000"/>
              </a:solidFill>
              <a:latin typeface="Akzidenz-Grotesk Std"/>
              <a:ea typeface="Times New Roman"/>
              <a:cs typeface="Akzidenz-Grotesk Std"/>
            </a:endParaRPr>
          </a:p>
          <a:p>
            <a:endParaRPr lang="en-US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351440" y="2074074"/>
            <a:ext cx="648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 Locate a Provider click </a:t>
            </a:r>
            <a:r>
              <a:rPr lang="en-US" dirty="0" smtClean="0">
                <a:hlinkClick r:id="rId3"/>
              </a:rPr>
              <a:t>here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9" y="3505200"/>
            <a:ext cx="1559116" cy="9496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89094" y="3656834"/>
            <a:ext cx="490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 General Assistance</a:t>
            </a:r>
          </a:p>
          <a:p>
            <a:r>
              <a:rPr lang="en-US" dirty="0" smtClean="0"/>
              <a:t>866-535-0456 or </a:t>
            </a:r>
            <a:r>
              <a:rPr lang="en-US" dirty="0" smtClean="0">
                <a:hlinkClick r:id="rId5"/>
              </a:rPr>
              <a:t>student@haylor.com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95" y="1295400"/>
            <a:ext cx="1880803" cy="55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97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2819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Thank You, On Behalf Of 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HFC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Collegiate Team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1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 Does Insurance Work Here?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USA, medical expenses are very costly and without medical insurance, you can owe exorbitant amounts for healthcare. 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SUNY International Health Insurance Plan will help pay for medical bills that you will incur when you go to the doctor, hospital, or pick up prescription medication.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9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 Do I Enroll?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This </a:t>
            </a:r>
            <a:r>
              <a:rPr lang="en-US" sz="3600" dirty="0"/>
              <a:t>insurance policy is mandatory and is included in your SUNY tuition </a:t>
            </a:r>
            <a:r>
              <a:rPr lang="en-US" sz="3600" dirty="0" smtClean="0"/>
              <a:t>fees </a:t>
            </a:r>
            <a:r>
              <a:rPr lang="en-US" sz="3600" dirty="0"/>
              <a:t>for your protection.</a:t>
            </a:r>
          </a:p>
          <a:p>
            <a:r>
              <a:rPr lang="en-US" sz="3600" dirty="0" smtClean="0"/>
              <a:t>This plan includes: </a:t>
            </a:r>
          </a:p>
          <a:p>
            <a:pPr marL="400050" lvl="1" indent="0">
              <a:buNone/>
            </a:pPr>
            <a:r>
              <a:rPr lang="en-US" dirty="0" smtClean="0"/>
              <a:t>-Preventative (Wellness) Care and Sickness/Injury Coverage</a:t>
            </a:r>
          </a:p>
          <a:p>
            <a:pPr marL="400050" lvl="1" indent="0">
              <a:buNone/>
            </a:pPr>
            <a:r>
              <a:rPr lang="en-US" dirty="0" smtClean="0"/>
              <a:t>-Medical, Security, Political, and Natural Disaster Evacuation/Repatriation  </a:t>
            </a:r>
            <a:endParaRPr lang="en-US" sz="3500" i="1" dirty="0" smtClean="0"/>
          </a:p>
          <a:p>
            <a:r>
              <a:rPr lang="en-US" sz="3500" dirty="0" smtClean="0"/>
              <a:t>Coverage is available voluntarily for your spouse and for your child(</a:t>
            </a:r>
            <a:r>
              <a:rPr lang="en-US" sz="3500" dirty="0" err="1" smtClean="0"/>
              <a:t>ren</a:t>
            </a:r>
            <a:r>
              <a:rPr lang="en-US" sz="3500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39783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Does This Plan Cover?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81600"/>
          </a:xfrm>
        </p:spPr>
        <p:txBody>
          <a:bodyPr numCol="2">
            <a:normAutofit fontScale="85000" lnSpcReduction="20000"/>
          </a:bodyPr>
          <a:lstStyle/>
          <a:p>
            <a:r>
              <a:rPr lang="en-US" sz="2800" b="1" dirty="0" smtClean="0"/>
              <a:t>Preventative Care</a:t>
            </a:r>
          </a:p>
          <a:p>
            <a:r>
              <a:rPr lang="en-US" sz="2800" b="1" dirty="0" smtClean="0"/>
              <a:t>Primary Care Office Visits</a:t>
            </a:r>
          </a:p>
          <a:p>
            <a:r>
              <a:rPr lang="en-US" sz="2800" b="1" dirty="0" smtClean="0"/>
              <a:t>Urgent Care Visits</a:t>
            </a:r>
          </a:p>
          <a:p>
            <a:r>
              <a:rPr lang="en-US" sz="2800" b="1" dirty="0" smtClean="0"/>
              <a:t>Emergency Care </a:t>
            </a:r>
          </a:p>
          <a:p>
            <a:r>
              <a:rPr lang="en-US" sz="2800" b="1" dirty="0" smtClean="0"/>
              <a:t>Inpatient/Outpatient Hospital Care </a:t>
            </a:r>
          </a:p>
          <a:p>
            <a:r>
              <a:rPr lang="en-US" sz="2800" b="1" dirty="0" smtClean="0"/>
              <a:t>Mental Health Services</a:t>
            </a:r>
          </a:p>
          <a:p>
            <a:r>
              <a:rPr lang="en-US" sz="2800" b="1" dirty="0" smtClean="0"/>
              <a:t>Required Immunizations</a:t>
            </a:r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r>
              <a:rPr lang="en-US" sz="2800" b="1" dirty="0" smtClean="0"/>
              <a:t>Prescription Drugs</a:t>
            </a:r>
          </a:p>
          <a:p>
            <a:r>
              <a:rPr lang="en-US" sz="2800" b="1" dirty="0" smtClean="0"/>
              <a:t>Labs and Imaging</a:t>
            </a:r>
          </a:p>
          <a:p>
            <a:r>
              <a:rPr lang="en-US" sz="2800" b="1" dirty="0" smtClean="0"/>
              <a:t>Ambulance </a:t>
            </a:r>
          </a:p>
          <a:p>
            <a:r>
              <a:rPr lang="en-US" sz="2800" b="1" dirty="0"/>
              <a:t>Maternity </a:t>
            </a:r>
            <a:r>
              <a:rPr lang="en-US" sz="2800" b="1" dirty="0" smtClean="0"/>
              <a:t>and Nursery Care </a:t>
            </a:r>
            <a:r>
              <a:rPr lang="en-US" sz="2800" b="1" dirty="0"/>
              <a:t>for a Covered </a:t>
            </a:r>
            <a:r>
              <a:rPr lang="en-US" sz="2800" b="1" dirty="0" smtClean="0"/>
              <a:t>Pregnancy</a:t>
            </a:r>
          </a:p>
          <a:p>
            <a:r>
              <a:rPr lang="en-US" sz="2800" b="1" dirty="0" smtClean="0"/>
              <a:t>Tel-A-Doc (refer to brochure)</a:t>
            </a:r>
          </a:p>
          <a:p>
            <a:r>
              <a:rPr lang="en-US" sz="2800" b="1" dirty="0" smtClean="0"/>
              <a:t>Medical, Political, Natural Disaster Evacuation and Repatriation </a:t>
            </a:r>
            <a:endParaRPr lang="en-US" sz="2800" b="1" dirty="0"/>
          </a:p>
          <a:p>
            <a:pPr marL="0" indent="0">
              <a:buNone/>
            </a:pPr>
            <a:endParaRPr lang="en-US" sz="21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763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101570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 Is My Out of Pocket Expense?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sz="2600" b="1" dirty="0" smtClean="0"/>
              <a:t>Deductible – </a:t>
            </a:r>
            <a:r>
              <a:rPr lang="en-US" sz="2600" dirty="0" smtClean="0"/>
              <a:t>The amount you must pay annually before the insurance kicks in. </a:t>
            </a:r>
            <a:r>
              <a:rPr lang="en-US" sz="2600" i="1" dirty="0" smtClean="0"/>
              <a:t>The deductible for this policy is $200 </a:t>
            </a:r>
            <a:r>
              <a:rPr lang="en-US" sz="2600" i="1" dirty="0"/>
              <a:t>for </a:t>
            </a:r>
            <a:r>
              <a:rPr lang="en-US" sz="2600" i="1" dirty="0" smtClean="0"/>
              <a:t>in-network care when you are seen outside of the student health center.</a:t>
            </a:r>
          </a:p>
          <a:p>
            <a:endParaRPr lang="en-US" sz="2600" i="1" dirty="0" smtClean="0"/>
          </a:p>
          <a:p>
            <a:r>
              <a:rPr lang="en-US" sz="2600" b="1" dirty="0" smtClean="0"/>
              <a:t>Coinsurance – </a:t>
            </a:r>
            <a:r>
              <a:rPr lang="en-US" sz="2600" dirty="0" smtClean="0"/>
              <a:t>The </a:t>
            </a:r>
            <a:r>
              <a:rPr lang="en-US" sz="2600" dirty="0"/>
              <a:t>c</a:t>
            </a:r>
            <a:r>
              <a:rPr lang="en-US" sz="2600" dirty="0" smtClean="0"/>
              <a:t>ost you are required to pay each provider.  </a:t>
            </a:r>
            <a:r>
              <a:rPr lang="en-US" sz="2600" i="1" dirty="0" smtClean="0"/>
              <a:t>The coinsurance amount for this policy is 0% for in-network</a:t>
            </a:r>
            <a:r>
              <a:rPr lang="en-US" sz="2600" i="1" dirty="0"/>
              <a:t> </a:t>
            </a:r>
            <a:r>
              <a:rPr lang="en-US" sz="2600" i="1" dirty="0" smtClean="0"/>
              <a:t>care.</a:t>
            </a:r>
          </a:p>
          <a:p>
            <a:pPr marL="0" indent="0">
              <a:buNone/>
            </a:pPr>
            <a:endParaRPr lang="en-US" sz="2600" b="1" i="1" dirty="0" smtClean="0"/>
          </a:p>
          <a:p>
            <a:r>
              <a:rPr lang="en-US" sz="2600" b="1" dirty="0" smtClean="0"/>
              <a:t>Co-Pay – </a:t>
            </a:r>
            <a:r>
              <a:rPr lang="en-US" sz="2600" dirty="0" smtClean="0"/>
              <a:t>A fixed amount you pay directly to the provider at the time of service. </a:t>
            </a:r>
            <a:r>
              <a:rPr lang="en-US" sz="2600" i="1" dirty="0" smtClean="0"/>
              <a:t>This amount varies depending on the type of covered service. </a:t>
            </a:r>
          </a:p>
          <a:p>
            <a:endParaRPr lang="en-US" sz="2600" i="1" dirty="0" smtClean="0"/>
          </a:p>
          <a:p>
            <a:r>
              <a:rPr lang="en-US" sz="2600" b="1" dirty="0"/>
              <a:t>In-Network </a:t>
            </a:r>
            <a:r>
              <a:rPr lang="en-US" sz="2600" b="1" dirty="0" smtClean="0"/>
              <a:t>– </a:t>
            </a:r>
            <a:r>
              <a:rPr lang="en-US" sz="2600" dirty="0" smtClean="0"/>
              <a:t>Group of providers you must go to for the most cost-effective pricing. </a:t>
            </a:r>
          </a:p>
          <a:p>
            <a:pPr marL="0" indent="0">
              <a:buNone/>
            </a:pPr>
            <a:endParaRPr lang="en-US" sz="2600" i="1" dirty="0" smtClean="0"/>
          </a:p>
          <a:p>
            <a:pPr marL="0" indent="0">
              <a:buNone/>
            </a:pPr>
            <a:r>
              <a:rPr lang="en-US" sz="2400" i="1" dirty="0" smtClean="0"/>
              <a:t> Please see video </a:t>
            </a:r>
            <a:r>
              <a:rPr lang="en-US" sz="2400" i="1" dirty="0" smtClean="0">
                <a:hlinkClick r:id="rId2"/>
              </a:rPr>
              <a:t>here</a:t>
            </a:r>
            <a:r>
              <a:rPr lang="en-US" sz="2400" i="1" dirty="0" smtClean="0"/>
              <a:t> for explanation of common insurance terminology </a:t>
            </a:r>
          </a:p>
          <a:p>
            <a:endParaRPr lang="en-US" dirty="0" smtClean="0"/>
          </a:p>
          <a:p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48754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1438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Summary of Plan Benefits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888223"/>
              </p:ext>
            </p:extLst>
          </p:nvPr>
        </p:nvGraphicFramePr>
        <p:xfrm>
          <a:off x="685800" y="1142997"/>
          <a:ext cx="7772399" cy="4549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526">
                  <a:extLst>
                    <a:ext uri="{9D8B030D-6E8A-4147-A177-3AD203B41FA5}">
                      <a16:colId xmlns:a16="http://schemas.microsoft.com/office/drawing/2014/main" val="647161188"/>
                    </a:ext>
                  </a:extLst>
                </a:gridCol>
                <a:gridCol w="2590526">
                  <a:extLst>
                    <a:ext uri="{9D8B030D-6E8A-4147-A177-3AD203B41FA5}">
                      <a16:colId xmlns:a16="http://schemas.microsoft.com/office/drawing/2014/main" val="2843542579"/>
                    </a:ext>
                  </a:extLst>
                </a:gridCol>
                <a:gridCol w="2591347">
                  <a:extLst>
                    <a:ext uri="{9D8B030D-6E8A-4147-A177-3AD203B41FA5}">
                      <a16:colId xmlns:a16="http://schemas.microsoft.com/office/drawing/2014/main" val="1970660441"/>
                    </a:ext>
                  </a:extLst>
                </a:gridCol>
              </a:tblGrid>
              <a:tr h="4548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Plan Design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(Per Person, Annually)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In-Network Benefits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Out of Network Benefits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4620285"/>
                  </a:ext>
                </a:extLst>
              </a:tr>
              <a:tr h="68220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Annual Deductible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$200 (student pays this 1 time, annually, not with each visit)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$400 (student pays this 1 time, annually, not with each visit)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9109900"/>
                  </a:ext>
                </a:extLst>
              </a:tr>
              <a:tr h="22740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Coinsurance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0%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5422454"/>
                  </a:ext>
                </a:extLst>
              </a:tr>
              <a:tr h="45480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Preventative Care Services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Covered in full (annual physical, OBGYN)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Covered in full (annual physical, OBGYN)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7013114"/>
                  </a:ext>
                </a:extLst>
              </a:tr>
              <a:tr h="45480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Primary Care Visit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Covered</a:t>
                      </a:r>
                      <a:r>
                        <a:rPr lang="en-US" sz="1200" baseline="0" dirty="0" smtClean="0">
                          <a:effectLst/>
                        </a:rPr>
                        <a:t> in full after </a:t>
                      </a:r>
                      <a:r>
                        <a:rPr lang="en-US" sz="1200" dirty="0" smtClean="0">
                          <a:effectLst/>
                        </a:rPr>
                        <a:t>deductible </a:t>
                      </a:r>
                      <a:r>
                        <a:rPr lang="en-US" sz="1200" dirty="0">
                          <a:effectLst/>
                        </a:rPr>
                        <a:t>is met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</a:t>
                      </a:r>
                      <a:r>
                        <a:rPr lang="en-US" sz="1200" dirty="0" smtClean="0">
                          <a:effectLst/>
                        </a:rPr>
                        <a:t>50 copay after </a:t>
                      </a:r>
                      <a:r>
                        <a:rPr lang="en-US" sz="1200" dirty="0">
                          <a:effectLst/>
                        </a:rPr>
                        <a:t>deductible is met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00621"/>
                  </a:ext>
                </a:extLst>
              </a:tr>
              <a:tr h="45480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Urgent Care Visit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$0</a:t>
                      </a:r>
                      <a:r>
                        <a:rPr lang="en-US" sz="1200" baseline="0" dirty="0" smtClean="0">
                          <a:effectLst/>
                        </a:rPr>
                        <a:t> c</a:t>
                      </a:r>
                      <a:r>
                        <a:rPr lang="en-US" sz="1200" dirty="0" smtClean="0">
                          <a:effectLst/>
                        </a:rPr>
                        <a:t>opay after </a:t>
                      </a:r>
                      <a:r>
                        <a:rPr lang="en-US" sz="1200" dirty="0">
                          <a:effectLst/>
                        </a:rPr>
                        <a:t>deductible is met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$50 copay </a:t>
                      </a:r>
                      <a:r>
                        <a:rPr lang="en-US" sz="1200" dirty="0" smtClean="0">
                          <a:effectLst/>
                        </a:rPr>
                        <a:t>after </a:t>
                      </a:r>
                      <a:r>
                        <a:rPr lang="en-US" sz="1200" dirty="0">
                          <a:effectLst/>
                        </a:rPr>
                        <a:t>deductible is met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1404834"/>
                  </a:ext>
                </a:extLst>
              </a:tr>
              <a:tr h="45638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Emergency Room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0% </a:t>
                      </a:r>
                      <a:r>
                        <a:rPr lang="en-US" sz="1200" dirty="0" smtClean="0">
                          <a:effectLst/>
                        </a:rPr>
                        <a:t>coinsurance/copay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after deductible is met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$75 copay </a:t>
                      </a:r>
                      <a:r>
                        <a:rPr lang="en-US" sz="1100" dirty="0" smtClean="0">
                          <a:effectLst/>
                        </a:rPr>
                        <a:t>after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deductible </a:t>
                      </a:r>
                      <a:r>
                        <a:rPr lang="en-US" sz="1200" dirty="0">
                          <a:effectLst/>
                        </a:rPr>
                        <a:t>is met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3406745"/>
                  </a:ext>
                </a:extLst>
              </a:tr>
              <a:tr h="45480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Ambulance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0% </a:t>
                      </a:r>
                      <a:r>
                        <a:rPr lang="en-US" sz="1200" dirty="0" smtClean="0">
                          <a:effectLst/>
                        </a:rPr>
                        <a:t>coinsurance/copay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100" baseline="0" dirty="0" smtClean="0">
                          <a:effectLst/>
                        </a:rPr>
                        <a:t>a</a:t>
                      </a:r>
                      <a:r>
                        <a:rPr lang="en-US" sz="1200" dirty="0" smtClean="0">
                          <a:effectLst/>
                        </a:rPr>
                        <a:t>fter </a:t>
                      </a:r>
                      <a:r>
                        <a:rPr lang="en-US" sz="1200" dirty="0">
                          <a:effectLst/>
                        </a:rPr>
                        <a:t>deductible is met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10% </a:t>
                      </a:r>
                      <a:r>
                        <a:rPr lang="en-US" sz="1200" dirty="0" smtClean="0">
                          <a:effectLst/>
                        </a:rPr>
                        <a:t>coinsurance/copay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after deductible </a:t>
                      </a:r>
                      <a:r>
                        <a:rPr lang="en-US" sz="1200" dirty="0">
                          <a:effectLst/>
                        </a:rPr>
                        <a:t>is met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7819269"/>
                  </a:ext>
                </a:extLst>
              </a:tr>
              <a:tr h="45480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In-Patient Hospital Care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0% </a:t>
                      </a:r>
                      <a:r>
                        <a:rPr lang="en-US" sz="1200" dirty="0" smtClean="0">
                          <a:effectLst/>
                        </a:rPr>
                        <a:t>coinsurance/copay</a:t>
                      </a:r>
                      <a:r>
                        <a:rPr lang="en-US" sz="1100" baseline="0" dirty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after deductible </a:t>
                      </a:r>
                      <a:r>
                        <a:rPr lang="en-US" sz="1200" dirty="0">
                          <a:effectLst/>
                        </a:rPr>
                        <a:t>is met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10% coinsurance/copay </a:t>
                      </a:r>
                      <a:r>
                        <a:rPr lang="en-US" sz="1200" dirty="0" smtClean="0">
                          <a:effectLst/>
                        </a:rPr>
                        <a:t>after deductible </a:t>
                      </a:r>
                      <a:r>
                        <a:rPr lang="en-US" sz="1200" dirty="0">
                          <a:effectLst/>
                        </a:rPr>
                        <a:t>is met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5378492"/>
                  </a:ext>
                </a:extLst>
              </a:tr>
              <a:tr h="45480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Prescription Drugs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$10 (tier 1)/$20 (tier 2)/$20 (tier 3)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$10 (tier 1)/$20 (tier 2)/$30 (tier 3)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PMingLiU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7617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60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How Do I Get Started?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762000"/>
            <a:ext cx="8686800" cy="4449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dirty="0" smtClean="0"/>
              <a:t>You will receive an </a:t>
            </a:r>
            <a:r>
              <a:rPr lang="en-US" dirty="0"/>
              <a:t>email </a:t>
            </a:r>
            <a:r>
              <a:rPr lang="en-US" dirty="0" smtClean="0"/>
              <a:t>from </a:t>
            </a:r>
            <a:r>
              <a:rPr lang="en-US" dirty="0" smtClean="0">
                <a:hlinkClick r:id="rId2"/>
              </a:rPr>
              <a:t>notifications@uhcsr.com</a:t>
            </a:r>
            <a:r>
              <a:rPr lang="en-US" dirty="0" smtClean="0"/>
              <a:t>  that an ID card is available for you.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o view, download or request a hard copy ID Card, please </a:t>
            </a:r>
            <a:r>
              <a:rPr lang="en-US" dirty="0"/>
              <a:t>visit </a:t>
            </a:r>
            <a:r>
              <a:rPr lang="en-US" dirty="0" smtClean="0">
                <a:hlinkClick r:id="rId3"/>
              </a:rPr>
              <a:t>here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://myaccount.uhcsr.com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48285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1143000" y="1905000"/>
            <a:ext cx="11430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1295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This is what the email looks like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86" y="762000"/>
            <a:ext cx="6408448" cy="543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88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2286000" y="2895600"/>
            <a:ext cx="838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1981200"/>
            <a:ext cx="213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This is what the screen looks like to create your account for the first time so that you can grab your Health Insurance ID Card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1" y="804248"/>
            <a:ext cx="5677698" cy="586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22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755</Words>
  <Application>Microsoft Office PowerPoint</Application>
  <PresentationFormat>On-screen Show (4:3)</PresentationFormat>
  <Paragraphs>110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Ｐゴシック</vt:lpstr>
      <vt:lpstr>Akzidenz-Grotesk Std</vt:lpstr>
      <vt:lpstr>Arial</vt:lpstr>
      <vt:lpstr>Calibri</vt:lpstr>
      <vt:lpstr>PMingLiU</vt:lpstr>
      <vt:lpstr>Tahoma</vt:lpstr>
      <vt:lpstr>Times New Roman</vt:lpstr>
      <vt:lpstr>Wingdings</vt:lpstr>
      <vt:lpstr>Office Theme</vt:lpstr>
      <vt:lpstr>Student Health Insurance  Program</vt:lpstr>
      <vt:lpstr>How Does Insurance Work Here?</vt:lpstr>
      <vt:lpstr>How Do I Enroll?</vt:lpstr>
      <vt:lpstr>What Does This Plan Cover?</vt:lpstr>
      <vt:lpstr>What Is My Out of Pocket Expense?</vt:lpstr>
      <vt:lpstr>Summary of Plan Benefits</vt:lpstr>
      <vt:lpstr>How Do I Get Started? </vt:lpstr>
      <vt:lpstr>PowerPoint Presentation</vt:lpstr>
      <vt:lpstr>PowerPoint Presentation</vt:lpstr>
      <vt:lpstr>You Can Access Your Account from Your Computer, iPad or SmartPhone 24/7</vt:lpstr>
      <vt:lpstr>Here’s What You Can Do In Your  UHC Account</vt:lpstr>
      <vt:lpstr>Telehealth Services- Mental &amp; Physical </vt:lpstr>
      <vt:lpstr>Landing Page  For Physical &amp; Mental TeleDoc Services </vt:lpstr>
      <vt:lpstr>PowerPoint Presentation</vt:lpstr>
      <vt:lpstr>What Will My Health Insurance ID Card Look Like?</vt:lpstr>
      <vt:lpstr>Need Support?</vt:lpstr>
      <vt:lpstr>Thank You, On Behalf Of  The HFC Collegiate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Gotch</dc:creator>
  <cp:lastModifiedBy>Stacey Genther</cp:lastModifiedBy>
  <cp:revision>117</cp:revision>
  <dcterms:created xsi:type="dcterms:W3CDTF">2013-09-25T15:00:28Z</dcterms:created>
  <dcterms:modified xsi:type="dcterms:W3CDTF">2023-08-07T19:41:16Z</dcterms:modified>
</cp:coreProperties>
</file>