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84" r:id="rId3"/>
    <p:sldId id="258" r:id="rId4"/>
    <p:sldId id="285" r:id="rId5"/>
    <p:sldId id="264" r:id="rId6"/>
    <p:sldId id="268" r:id="rId7"/>
    <p:sldId id="259" r:id="rId8"/>
    <p:sldId id="260" r:id="rId9"/>
    <p:sldId id="261" r:id="rId10"/>
    <p:sldId id="263" r:id="rId11"/>
    <p:sldId id="286" r:id="rId12"/>
    <p:sldId id="262" r:id="rId13"/>
    <p:sldId id="265" r:id="rId14"/>
    <p:sldId id="267" r:id="rId15"/>
    <p:sldId id="269" r:id="rId16"/>
    <p:sldId id="272" r:id="rId17"/>
    <p:sldId id="266" r:id="rId18"/>
    <p:sldId id="287" r:id="rId19"/>
    <p:sldId id="276" r:id="rId20"/>
    <p:sldId id="271" r:id="rId21"/>
    <p:sldId id="270" r:id="rId22"/>
    <p:sldId id="280" r:id="rId23"/>
    <p:sldId id="275" r:id="rId24"/>
    <p:sldId id="273" r:id="rId25"/>
    <p:sldId id="277" r:id="rId26"/>
    <p:sldId id="289" r:id="rId27"/>
    <p:sldId id="288" r:id="rId28"/>
    <p:sldId id="281" r:id="rId29"/>
    <p:sldId id="278" r:id="rId30"/>
    <p:sldId id="279" r:id="rId31"/>
    <p:sldId id="282" r:id="rId32"/>
    <p:sldId id="283"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2" userDrawn="1">
          <p15:clr>
            <a:srgbClr val="A4A3A4"/>
          </p15:clr>
        </p15:guide>
        <p15:guide id="2" pos="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C73"/>
    <a:srgbClr val="EDA900"/>
    <a:srgbClr val="6BAB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6395" autoAdjust="0"/>
  </p:normalViewPr>
  <p:slideViewPr>
    <p:cSldViewPr snapToGrid="0" snapToObjects="1" showGuides="1">
      <p:cViewPr varScale="1">
        <p:scale>
          <a:sx n="110" d="100"/>
          <a:sy n="110" d="100"/>
        </p:scale>
        <p:origin x="1216" y="168"/>
      </p:cViewPr>
      <p:guideLst>
        <p:guide orient="horz" pos="1872"/>
        <p:guide pos="72"/>
      </p:guideLst>
    </p:cSldViewPr>
  </p:slideViewPr>
  <p:outlineViewPr>
    <p:cViewPr>
      <p:scale>
        <a:sx n="33" d="100"/>
        <a:sy n="33" d="100"/>
      </p:scale>
      <p:origin x="0" y="-2252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50D2BD-90F3-654C-A47F-EA3E65F6046A}" type="datetimeFigureOut">
              <a:rPr lang="en-US" smtClean="0"/>
              <a:t>1/31/24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F102F9-F458-4E4C-8B25-464C89BF0717}" type="slidenum">
              <a:rPr lang="en-US" smtClean="0"/>
              <a:t>‹#›</a:t>
            </a:fld>
            <a:endParaRPr lang="en-US"/>
          </a:p>
        </p:txBody>
      </p:sp>
    </p:spTree>
    <p:extLst>
      <p:ext uri="{BB962C8B-B14F-4D97-AF65-F5344CB8AC3E}">
        <p14:creationId xmlns:p14="http://schemas.microsoft.com/office/powerpoint/2010/main" val="512332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F102F9-F458-4E4C-8B25-464C89BF0717}" type="slidenum">
              <a:rPr lang="en-US" smtClean="0"/>
              <a:t>24</a:t>
            </a:fld>
            <a:endParaRPr lang="en-US"/>
          </a:p>
        </p:txBody>
      </p:sp>
    </p:spTree>
    <p:extLst>
      <p:ext uri="{BB962C8B-B14F-4D97-AF65-F5344CB8AC3E}">
        <p14:creationId xmlns:p14="http://schemas.microsoft.com/office/powerpoint/2010/main" val="3494712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F102F9-F458-4E4C-8B25-464C89BF0717}" type="slidenum">
              <a:rPr lang="en-US" smtClean="0"/>
              <a:t>25</a:t>
            </a:fld>
            <a:endParaRPr lang="en-US"/>
          </a:p>
        </p:txBody>
      </p:sp>
    </p:spTree>
    <p:extLst>
      <p:ext uri="{BB962C8B-B14F-4D97-AF65-F5344CB8AC3E}">
        <p14:creationId xmlns:p14="http://schemas.microsoft.com/office/powerpoint/2010/main" val="2551759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F102F9-F458-4E4C-8B25-464C89BF0717}" type="slidenum">
              <a:rPr lang="en-US" smtClean="0"/>
              <a:t>26</a:t>
            </a:fld>
            <a:endParaRPr lang="en-US"/>
          </a:p>
        </p:txBody>
      </p:sp>
    </p:spTree>
    <p:extLst>
      <p:ext uri="{BB962C8B-B14F-4D97-AF65-F5344CB8AC3E}">
        <p14:creationId xmlns:p14="http://schemas.microsoft.com/office/powerpoint/2010/main" val="582200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F102F9-F458-4E4C-8B25-464C89BF0717}" type="slidenum">
              <a:rPr lang="en-US" smtClean="0"/>
              <a:t>27</a:t>
            </a:fld>
            <a:endParaRPr lang="en-US"/>
          </a:p>
        </p:txBody>
      </p:sp>
    </p:spTree>
    <p:extLst>
      <p:ext uri="{BB962C8B-B14F-4D97-AF65-F5344CB8AC3E}">
        <p14:creationId xmlns:p14="http://schemas.microsoft.com/office/powerpoint/2010/main" val="3524069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F102F9-F458-4E4C-8B25-464C89BF0717}" type="slidenum">
              <a:rPr lang="en-US" smtClean="0"/>
              <a:t>28</a:t>
            </a:fld>
            <a:endParaRPr lang="en-US"/>
          </a:p>
        </p:txBody>
      </p:sp>
    </p:spTree>
    <p:extLst>
      <p:ext uri="{BB962C8B-B14F-4D97-AF65-F5344CB8AC3E}">
        <p14:creationId xmlns:p14="http://schemas.microsoft.com/office/powerpoint/2010/main" val="1607510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F102F9-F458-4E4C-8B25-464C89BF0717}" type="slidenum">
              <a:rPr lang="en-US" smtClean="0"/>
              <a:t>31</a:t>
            </a:fld>
            <a:endParaRPr lang="en-US"/>
          </a:p>
        </p:txBody>
      </p:sp>
    </p:spTree>
    <p:extLst>
      <p:ext uri="{BB962C8B-B14F-4D97-AF65-F5344CB8AC3E}">
        <p14:creationId xmlns:p14="http://schemas.microsoft.com/office/powerpoint/2010/main" val="1701960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F102F9-F458-4E4C-8B25-464C89BF0717}" type="slidenum">
              <a:rPr lang="en-US" smtClean="0"/>
              <a:t>32</a:t>
            </a:fld>
            <a:endParaRPr lang="en-US"/>
          </a:p>
        </p:txBody>
      </p:sp>
    </p:spTree>
    <p:extLst>
      <p:ext uri="{BB962C8B-B14F-4D97-AF65-F5344CB8AC3E}">
        <p14:creationId xmlns:p14="http://schemas.microsoft.com/office/powerpoint/2010/main" val="2930526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2C73"/>
              </a:solidFill>
            </a:endParaRPr>
          </a:p>
        </p:txBody>
      </p:sp>
      <p:sp>
        <p:nvSpPr>
          <p:cNvPr id="2" name="Title 1"/>
          <p:cNvSpPr>
            <a:spLocks noGrp="1"/>
          </p:cNvSpPr>
          <p:nvPr>
            <p:ph type="ctrTitle" hasCustomPrompt="1"/>
          </p:nvPr>
        </p:nvSpPr>
        <p:spPr>
          <a:xfrm>
            <a:off x="730251" y="3700526"/>
            <a:ext cx="7772400" cy="1470025"/>
          </a:xfrm>
        </p:spPr>
        <p:txBody>
          <a:bodyPr/>
          <a:lstStyle>
            <a:lvl1pPr algn="ctr">
              <a:defRPr sz="4300" baseline="0">
                <a:solidFill>
                  <a:srgbClr val="002C73"/>
                </a:solidFill>
              </a:defRPr>
            </a:lvl1pPr>
          </a:lstStyle>
          <a:p>
            <a:r>
              <a:rPr lang="en-US" dirty="0"/>
              <a:t>PRESENTATION TITLE</a:t>
            </a:r>
          </a:p>
        </p:txBody>
      </p:sp>
    </p:spTree>
    <p:extLst>
      <p:ext uri="{BB962C8B-B14F-4D97-AF65-F5344CB8AC3E}">
        <p14:creationId xmlns:p14="http://schemas.microsoft.com/office/powerpoint/2010/main" val="2390579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a:t>
            </a:r>
          </a:p>
        </p:txBody>
      </p:sp>
      <p:sp>
        <p:nvSpPr>
          <p:cNvPr id="3" name="Content Placeholder 2"/>
          <p:cNvSpPr>
            <a:spLocks noGrp="1"/>
          </p:cNvSpPr>
          <p:nvPr>
            <p:ph idx="1"/>
          </p:nvPr>
        </p:nvSpPr>
        <p:spPr/>
        <p:txBody>
          <a:bodyPr/>
          <a:lstStyle>
            <a:lvl1pPr>
              <a:defRPr sz="2200">
                <a:latin typeface="Azo Sans" panose="020B0603030303020204" pitchFamily="34" charset="77"/>
              </a:defRPr>
            </a:lvl1pPr>
            <a:lvl2pPr>
              <a:defRPr sz="2000">
                <a:latin typeface="Azo Sans" panose="020B0603030303020204" pitchFamily="34" charset="77"/>
              </a:defRPr>
            </a:lvl2pPr>
            <a:lvl3pPr>
              <a:defRPr sz="1800">
                <a:latin typeface="Azo Sans" panose="020B0603030303020204" pitchFamily="34" charset="77"/>
              </a:defRPr>
            </a:lvl3pPr>
            <a:lvl4pPr>
              <a:defRPr sz="1600">
                <a:latin typeface="Azo Sans" panose="020B0603030303020204" pitchFamily="34" charset="77"/>
              </a:defRPr>
            </a:lvl4pPr>
            <a:lvl5pPr>
              <a:defRPr sz="1400">
                <a:latin typeface="Azo Sans" panose="020B0603030303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5007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8952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1594045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92133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38716"/>
            <a:ext cx="8229600" cy="438744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C183D7F6-B498-43B3-948B-1728B52AA6E4}">
                <adec:decorative xmlns:adec="http://schemas.microsoft.com/office/drawing/2017/decorative" val="1"/>
              </a:ext>
            </a:extLst>
          </p:cNvPr>
          <p:cNvSpPr/>
          <p:nvPr userDrawn="1"/>
        </p:nvSpPr>
        <p:spPr>
          <a:xfrm>
            <a:off x="0" y="0"/>
            <a:ext cx="9144000" cy="937108"/>
          </a:xfrm>
          <a:prstGeom prst="rect">
            <a:avLst/>
          </a:prstGeom>
          <a:solidFill>
            <a:srgbClr val="002C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9250" y="980586"/>
            <a:ext cx="5610005" cy="598022"/>
          </a:xfrm>
          <a:prstGeom prst="rect">
            <a:avLst/>
          </a:prstGeom>
          <a:ln>
            <a:noFill/>
          </a:ln>
        </p:spPr>
        <p:txBody>
          <a:bodyPr vert="horz" lIns="91440" tIns="45720" rIns="91440" bIns="45720" rtlCol="0" anchor="ctr">
            <a:noAutofit/>
          </a:bodyPr>
          <a:lstStyle/>
          <a:p>
            <a:r>
              <a:rPr lang="en-US" dirty="0"/>
              <a:t>SLIDE TITLE</a:t>
            </a:r>
          </a:p>
        </p:txBody>
      </p:sp>
      <p:sp>
        <p:nvSpPr>
          <p:cNvPr id="9" name="Rectangle 8"/>
          <p:cNvSpPr/>
          <p:nvPr userDrawn="1"/>
        </p:nvSpPr>
        <p:spPr>
          <a:xfrm>
            <a:off x="0" y="6793643"/>
            <a:ext cx="9144000" cy="73982"/>
          </a:xfrm>
          <a:prstGeom prst="rect">
            <a:avLst/>
          </a:prstGeom>
          <a:solidFill>
            <a:srgbClr val="ED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SUNY Polytechnic Institute primary logo">
            <a:extLst>
              <a:ext uri="{FF2B5EF4-FFF2-40B4-BE49-F238E27FC236}">
                <a16:creationId xmlns:a16="http://schemas.microsoft.com/office/drawing/2014/main" id="{53D6AEAF-3313-E847-8790-893CF31BFF5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0714" y="43478"/>
            <a:ext cx="3476969" cy="831080"/>
          </a:xfrm>
          <a:prstGeom prst="rect">
            <a:avLst/>
          </a:prstGeom>
        </p:spPr>
      </p:pic>
      <p:sp>
        <p:nvSpPr>
          <p:cNvPr id="12" name="Title Placeholder 1" descr="Office of Communications + Marketing - title">
            <a:extLst>
              <a:ext uri="{FF2B5EF4-FFF2-40B4-BE49-F238E27FC236}">
                <a16:creationId xmlns:a16="http://schemas.microsoft.com/office/drawing/2014/main" id="{F98A76C4-9982-E74D-8267-9F20F7A46127}"/>
              </a:ext>
            </a:extLst>
          </p:cNvPr>
          <p:cNvSpPr txBox="1">
            <a:spLocks/>
          </p:cNvSpPr>
          <p:nvPr userDrawn="1"/>
        </p:nvSpPr>
        <p:spPr>
          <a:xfrm>
            <a:off x="5757744" y="276536"/>
            <a:ext cx="3476970" cy="598022"/>
          </a:xfrm>
          <a:prstGeom prst="rect">
            <a:avLst/>
          </a:prstGeom>
          <a:ln>
            <a:noFill/>
          </a:ln>
        </p:spPr>
        <p:txBody>
          <a:bodyPr vert="horz" lIns="91440" tIns="45720" rIns="91440" bIns="45720" rtlCol="0" anchor="ctr">
            <a:noAutofit/>
          </a:bodyPr>
          <a:lstStyle>
            <a:lvl1pPr algn="l" defTabSz="457200" rtl="0" eaLnBrk="1" latinLnBrk="0" hangingPunct="1">
              <a:spcBef>
                <a:spcPct val="0"/>
              </a:spcBef>
              <a:buNone/>
              <a:defRPr sz="2400" kern="1200" baseline="0">
                <a:solidFill>
                  <a:srgbClr val="002C73"/>
                </a:solidFill>
                <a:latin typeface="Azo Sans" panose="020B0603030303020204" pitchFamily="34" charset="77"/>
                <a:ea typeface="+mj-ea"/>
                <a:cs typeface="Azo Sans" panose="020B0603030303020204" pitchFamily="34" charset="77"/>
              </a:defRPr>
            </a:lvl1pPr>
          </a:lstStyle>
          <a:p>
            <a:r>
              <a:rPr lang="en-US" sz="1400" dirty="0">
                <a:solidFill>
                  <a:schemeClr val="bg1"/>
                </a:solidFill>
              </a:rPr>
              <a:t>Office of Communications + Marketing</a:t>
            </a:r>
          </a:p>
        </p:txBody>
      </p:sp>
    </p:spTree>
    <p:extLst>
      <p:ext uri="{BB962C8B-B14F-4D97-AF65-F5344CB8AC3E}">
        <p14:creationId xmlns:p14="http://schemas.microsoft.com/office/powerpoint/2010/main" val="3644284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457200" rtl="0" eaLnBrk="1" latinLnBrk="0" hangingPunct="1">
        <a:spcBef>
          <a:spcPct val="0"/>
        </a:spcBef>
        <a:buNone/>
        <a:defRPr sz="2400" kern="1200" baseline="0">
          <a:solidFill>
            <a:srgbClr val="002C73"/>
          </a:solidFill>
          <a:latin typeface="Azo Sans" panose="020B0603030303020204" pitchFamily="34" charset="77"/>
          <a:ea typeface="+mj-ea"/>
          <a:cs typeface="Azo Sans" panose="020B0603030303020204" pitchFamily="34" charset="77"/>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Azo Sans" panose="020B0603030303020204" pitchFamily="34" charset="77"/>
          <a:ea typeface="+mn-ea"/>
          <a:cs typeface="Azo Sans" panose="020B0603030303020204" pitchFamily="34" charset="77"/>
        </a:defRPr>
      </a:lvl1pPr>
      <a:lvl2pPr marL="742950" indent="-285750" algn="l" defTabSz="457200" rtl="0" eaLnBrk="1" latinLnBrk="0" hangingPunct="1">
        <a:spcBef>
          <a:spcPct val="20000"/>
        </a:spcBef>
        <a:buFont typeface="Arial"/>
        <a:buChar char="–"/>
        <a:defRPr sz="2000" kern="1200">
          <a:solidFill>
            <a:schemeClr val="tx1"/>
          </a:solidFill>
          <a:latin typeface="Azo Sans" panose="020B0603030303020204" pitchFamily="34" charset="77"/>
          <a:ea typeface="+mn-ea"/>
          <a:cs typeface="Azo Sans" panose="020B0603030303020204" pitchFamily="34" charset="77"/>
        </a:defRPr>
      </a:lvl2pPr>
      <a:lvl3pPr marL="1143000" indent="-228600" algn="l" defTabSz="457200" rtl="0" eaLnBrk="1" latinLnBrk="0" hangingPunct="1">
        <a:spcBef>
          <a:spcPct val="20000"/>
        </a:spcBef>
        <a:buFont typeface="Arial"/>
        <a:buChar char="•"/>
        <a:defRPr sz="1800" kern="1200">
          <a:solidFill>
            <a:schemeClr val="tx1"/>
          </a:solidFill>
          <a:latin typeface="Azo Sans" panose="020B0603030303020204" pitchFamily="34" charset="77"/>
          <a:ea typeface="+mn-ea"/>
          <a:cs typeface="Azo Sans" panose="020B0603030303020204" pitchFamily="34" charset="77"/>
        </a:defRPr>
      </a:lvl3pPr>
      <a:lvl4pPr marL="1600200" indent="-228600" algn="l" defTabSz="457200" rtl="0" eaLnBrk="1" latinLnBrk="0" hangingPunct="1">
        <a:spcBef>
          <a:spcPct val="20000"/>
        </a:spcBef>
        <a:buFont typeface="Arial"/>
        <a:buChar char="–"/>
        <a:defRPr sz="1600" kern="1200">
          <a:solidFill>
            <a:schemeClr val="tx1"/>
          </a:solidFill>
          <a:latin typeface="Azo Sans" panose="020B0603030303020204" pitchFamily="34" charset="77"/>
          <a:ea typeface="+mn-ea"/>
          <a:cs typeface="Azo Sans" panose="020B0603030303020204" pitchFamily="34" charset="77"/>
        </a:defRPr>
      </a:lvl4pPr>
      <a:lvl5pPr marL="2057400" indent="-228600" algn="l" defTabSz="457200" rtl="0" eaLnBrk="1" latinLnBrk="0" hangingPunct="1">
        <a:spcBef>
          <a:spcPct val="20000"/>
        </a:spcBef>
        <a:buFont typeface="Arial"/>
        <a:buChar char="»"/>
        <a:defRPr sz="1400" kern="1200">
          <a:solidFill>
            <a:schemeClr val="tx1"/>
          </a:solidFill>
          <a:latin typeface="Azo Sans" panose="020B0603030303020204" pitchFamily="34" charset="77"/>
          <a:ea typeface="+mn-ea"/>
          <a:cs typeface="Azo Sans" panose="020B0603030303020204" pitchFamily="34" charset="77"/>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jpe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hyperlink" Target="mailto:patrick.baker@sunypoly.edu" TargetMode="External"/><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hyperlink" Target="https://sunypoly.edu/communications-marketing.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deciccm@sunypoly.edu" TargetMode="External"/><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hyperlink" Target="https://sunypoly.edu/communications-marketing.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deciccm@sunypoly.edu" TargetMode="External"/><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facebook.com/sunypolytechnic" TargetMode="External"/><Relationship Id="rId2" Type="http://schemas.openxmlformats.org/officeDocument/2006/relationships/hyperlink" Target="https://sunypoly.edu/" TargetMode="External"/><Relationship Id="rId1" Type="http://schemas.openxmlformats.org/officeDocument/2006/relationships/slideLayout" Target="../slideLayouts/slideLayout2.xml"/><Relationship Id="rId6" Type="http://schemas.openxmlformats.org/officeDocument/2006/relationships/hyperlink" Target="https://www.youtube.com/c/SUNYPolytechnicInstitute" TargetMode="External"/><Relationship Id="rId5" Type="http://schemas.openxmlformats.org/officeDocument/2006/relationships/hyperlink" Target="https://www.instagram.com/sunypolytechnic/" TargetMode="External"/><Relationship Id="rId4" Type="http://schemas.openxmlformats.org/officeDocument/2006/relationships/hyperlink" Target="https://twitter.com/sunypolyins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forms.gle/YhTEB66xqQRGz3cd7" TargetMode="External"/><Relationship Id="rId2" Type="http://schemas.openxmlformats.org/officeDocument/2006/relationships/hyperlink" Target="https://forms.gle/tP9h3kunx92PVsJ36"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ebapp.sunypoly.edu/forms/facultystaff-directories/" TargetMode="External"/><Relationship Id="rId2" Type="http://schemas.openxmlformats.org/officeDocument/2006/relationships/hyperlink" Target="https://sunypoly.edu/faculty-and-staff.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snapchat.com/add/sunypoly" TargetMode="External"/><Relationship Id="rId3" Type="http://schemas.openxmlformats.org/officeDocument/2006/relationships/hyperlink" Target="https://docs.google.com/forms/d/e/1FAIpQLSfnMdsBZFtGLyRV8dd25KrT0VZuLTUWjHEzcZ_qSxheHRnzkw/viewform" TargetMode="External"/><Relationship Id="rId7" Type="http://schemas.openxmlformats.org/officeDocument/2006/relationships/hyperlink" Target="https://www.youtube.com/c/SUNYPolytechnicInstitute" TargetMode="External"/><Relationship Id="rId2" Type="http://schemas.openxmlformats.org/officeDocument/2006/relationships/hyperlink" Target="https://sunypoly.edu/its/policies.html" TargetMode="External"/><Relationship Id="rId1" Type="http://schemas.openxmlformats.org/officeDocument/2006/relationships/slideLayout" Target="../slideLayouts/slideLayout2.xml"/><Relationship Id="rId6" Type="http://schemas.openxmlformats.org/officeDocument/2006/relationships/hyperlink" Target="https://www.instagram.com/sunypolytechnic/" TargetMode="External"/><Relationship Id="rId5" Type="http://schemas.openxmlformats.org/officeDocument/2006/relationships/hyperlink" Target="https://twitter.com/sunypolyinst" TargetMode="External"/><Relationship Id="rId4" Type="http://schemas.openxmlformats.org/officeDocument/2006/relationships/hyperlink" Target="https://www.facebook.com/sunypolytechnic" TargetMode="External"/><Relationship Id="rId9" Type="http://schemas.openxmlformats.org/officeDocument/2006/relationships/hyperlink" Target="https://www.linkedin.com/school/suny-polytechnic-institut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sunypoly.edu/mailroom/address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Blue Box">
            <a:extLst>
              <a:ext uri="{FF2B5EF4-FFF2-40B4-BE49-F238E27FC236}">
                <a16:creationId xmlns:a16="http://schemas.microsoft.com/office/drawing/2014/main" id="{6FBC5CC6-D6EF-E84F-A09B-36C3E2E863BC}"/>
              </a:ext>
            </a:extLst>
          </p:cNvPr>
          <p:cNvSpPr/>
          <p:nvPr/>
        </p:nvSpPr>
        <p:spPr>
          <a:xfrm>
            <a:off x="0" y="0"/>
            <a:ext cx="9144000" cy="6858000"/>
          </a:xfrm>
          <a:prstGeom prst="rect">
            <a:avLst/>
          </a:prstGeom>
          <a:solidFill>
            <a:srgbClr val="002C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2C73"/>
              </a:solidFill>
            </a:endParaRPr>
          </a:p>
        </p:txBody>
      </p:sp>
      <p:pic>
        <p:nvPicPr>
          <p:cNvPr id="6" name="Picture 5" descr="SUNY Polytechnic Institute college seal">
            <a:extLst>
              <a:ext uri="{FF2B5EF4-FFF2-40B4-BE49-F238E27FC236}">
                <a16:creationId xmlns:a16="http://schemas.microsoft.com/office/drawing/2014/main" id="{D9429255-4FAB-5E4F-AF58-7FE4AF13BE7F}"/>
              </a:ext>
            </a:extLst>
          </p:cNvPr>
          <p:cNvPicPr>
            <a:picLocks noChangeAspect="1"/>
          </p:cNvPicPr>
          <p:nvPr/>
        </p:nvPicPr>
        <p:blipFill>
          <a:blip r:embed="rId2" cstate="screen">
            <a:alphaModFix amt="12000"/>
            <a:extLst>
              <a:ext uri="{28A0092B-C50C-407E-A947-70E740481C1C}">
                <a14:useLocalDpi xmlns:a14="http://schemas.microsoft.com/office/drawing/2010/main"/>
              </a:ext>
            </a:extLst>
          </a:blip>
          <a:stretch>
            <a:fillRect/>
          </a:stretch>
        </p:blipFill>
        <p:spPr>
          <a:xfrm>
            <a:off x="2594242" y="227475"/>
            <a:ext cx="6858000" cy="6858000"/>
          </a:xfrm>
          <a:prstGeom prst="rect">
            <a:avLst/>
          </a:prstGeom>
        </p:spPr>
      </p:pic>
      <p:sp>
        <p:nvSpPr>
          <p:cNvPr id="2" name="Title 1"/>
          <p:cNvSpPr>
            <a:spLocks noGrp="1"/>
          </p:cNvSpPr>
          <p:nvPr>
            <p:ph type="ctrTitle"/>
          </p:nvPr>
        </p:nvSpPr>
        <p:spPr>
          <a:xfrm>
            <a:off x="104931" y="2693987"/>
            <a:ext cx="8934138" cy="1470025"/>
          </a:xfrm>
        </p:spPr>
        <p:txBody>
          <a:bodyPr/>
          <a:lstStyle/>
          <a:p>
            <a:r>
              <a:rPr lang="en-US" sz="5400" dirty="0">
                <a:solidFill>
                  <a:srgbClr val="EDA900"/>
                </a:solidFill>
              </a:rPr>
              <a:t>University Brand Guide</a:t>
            </a:r>
          </a:p>
        </p:txBody>
      </p:sp>
      <p:pic>
        <p:nvPicPr>
          <p:cNvPr id="15" name="Picture 14" descr="SUNY Polytechnic Institute primary logo">
            <a:extLst>
              <a:ext uri="{FF2B5EF4-FFF2-40B4-BE49-F238E27FC236}">
                <a16:creationId xmlns:a16="http://schemas.microsoft.com/office/drawing/2014/main" id="{BCA4FB7E-BCD1-2840-A7F5-ED2E8EC2D0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2127" y="227475"/>
            <a:ext cx="3435454" cy="821157"/>
          </a:xfrm>
          <a:prstGeom prst="rect">
            <a:avLst/>
          </a:prstGeom>
        </p:spPr>
      </p:pic>
    </p:spTree>
    <p:extLst>
      <p:ext uri="{BB962C8B-B14F-4D97-AF65-F5344CB8AC3E}">
        <p14:creationId xmlns:p14="http://schemas.microsoft.com/office/powerpoint/2010/main" val="4163886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50C4A-D7CE-2F4A-82A2-0654407C1F44}"/>
              </a:ext>
            </a:extLst>
          </p:cNvPr>
          <p:cNvSpPr>
            <a:spLocks noGrp="1"/>
          </p:cNvSpPr>
          <p:nvPr>
            <p:ph type="title"/>
          </p:nvPr>
        </p:nvSpPr>
        <p:spPr>
          <a:xfrm>
            <a:off x="43999" y="846432"/>
            <a:ext cx="5610005" cy="598022"/>
          </a:xfrm>
        </p:spPr>
        <p:txBody>
          <a:bodyPr/>
          <a:lstStyle/>
          <a:p>
            <a:r>
              <a:rPr lang="en-US" dirty="0"/>
              <a:t>APPROVED COLLEGE LOGOS</a:t>
            </a:r>
          </a:p>
        </p:txBody>
      </p:sp>
      <p:sp>
        <p:nvSpPr>
          <p:cNvPr id="6" name="TextBox 5">
            <a:extLst>
              <a:ext uri="{FF2B5EF4-FFF2-40B4-BE49-F238E27FC236}">
                <a16:creationId xmlns:a16="http://schemas.microsoft.com/office/drawing/2014/main" id="{FCF48368-6810-DF47-9384-BA10B3AEC9DF}"/>
              </a:ext>
            </a:extLst>
          </p:cNvPr>
          <p:cNvSpPr txBox="1"/>
          <p:nvPr/>
        </p:nvSpPr>
        <p:spPr>
          <a:xfrm>
            <a:off x="1868370" y="1475338"/>
            <a:ext cx="2064899" cy="246221"/>
          </a:xfrm>
          <a:prstGeom prst="rect">
            <a:avLst/>
          </a:prstGeom>
          <a:noFill/>
        </p:spPr>
        <p:txBody>
          <a:bodyPr wrap="square" rtlCol="0">
            <a:spAutoFit/>
          </a:bodyPr>
          <a:lstStyle/>
          <a:p>
            <a:r>
              <a:rPr lang="en-US" sz="1000" b="1" dirty="0">
                <a:solidFill>
                  <a:srgbClr val="002C73"/>
                </a:solidFill>
                <a:latin typeface="Azo Sans" panose="020B0603030303020204" pitchFamily="34" charset="77"/>
              </a:rPr>
              <a:t>College of Arts + Sciences</a:t>
            </a:r>
          </a:p>
        </p:txBody>
      </p:sp>
      <p:sp>
        <p:nvSpPr>
          <p:cNvPr id="7" name="TextBox 6">
            <a:extLst>
              <a:ext uri="{FF2B5EF4-FFF2-40B4-BE49-F238E27FC236}">
                <a16:creationId xmlns:a16="http://schemas.microsoft.com/office/drawing/2014/main" id="{BA4DFAC2-8404-EF4D-97ED-FA4129D2D8AA}"/>
              </a:ext>
            </a:extLst>
          </p:cNvPr>
          <p:cNvSpPr txBox="1"/>
          <p:nvPr/>
        </p:nvSpPr>
        <p:spPr>
          <a:xfrm>
            <a:off x="5815601" y="1444454"/>
            <a:ext cx="2370375" cy="246221"/>
          </a:xfrm>
          <a:prstGeom prst="rect">
            <a:avLst/>
          </a:prstGeom>
          <a:noFill/>
        </p:spPr>
        <p:txBody>
          <a:bodyPr wrap="square" rtlCol="0">
            <a:spAutoFit/>
          </a:bodyPr>
          <a:lstStyle/>
          <a:p>
            <a:r>
              <a:rPr lang="en-US" sz="1000" b="1" dirty="0">
                <a:solidFill>
                  <a:srgbClr val="002C73"/>
                </a:solidFill>
                <a:latin typeface="Azo Sans" panose="020B0603030303020204" pitchFamily="34" charset="77"/>
              </a:rPr>
              <a:t>College of Business Management</a:t>
            </a:r>
          </a:p>
        </p:txBody>
      </p:sp>
      <p:sp>
        <p:nvSpPr>
          <p:cNvPr id="8" name="TextBox 7">
            <a:extLst>
              <a:ext uri="{FF2B5EF4-FFF2-40B4-BE49-F238E27FC236}">
                <a16:creationId xmlns:a16="http://schemas.microsoft.com/office/drawing/2014/main" id="{99343D45-0CCB-7B4B-BC20-6E25AE5FA0CB}"/>
              </a:ext>
            </a:extLst>
          </p:cNvPr>
          <p:cNvSpPr txBox="1"/>
          <p:nvPr/>
        </p:nvSpPr>
        <p:spPr>
          <a:xfrm>
            <a:off x="1868370" y="3478090"/>
            <a:ext cx="2132715" cy="246221"/>
          </a:xfrm>
          <a:prstGeom prst="rect">
            <a:avLst/>
          </a:prstGeom>
          <a:noFill/>
        </p:spPr>
        <p:txBody>
          <a:bodyPr wrap="square" rtlCol="0">
            <a:spAutoFit/>
          </a:bodyPr>
          <a:lstStyle/>
          <a:p>
            <a:r>
              <a:rPr lang="en-US" sz="1000" b="1" dirty="0">
                <a:solidFill>
                  <a:srgbClr val="002C73"/>
                </a:solidFill>
                <a:latin typeface="Azo Sans" panose="020B0603030303020204" pitchFamily="34" charset="77"/>
              </a:rPr>
              <a:t>College of Engineering</a:t>
            </a:r>
          </a:p>
        </p:txBody>
      </p:sp>
      <p:sp>
        <p:nvSpPr>
          <p:cNvPr id="10" name="TextBox 9">
            <a:extLst>
              <a:ext uri="{FF2B5EF4-FFF2-40B4-BE49-F238E27FC236}">
                <a16:creationId xmlns:a16="http://schemas.microsoft.com/office/drawing/2014/main" id="{A9724A8C-8C10-D74D-8D7F-BAE1D9E73D0E}"/>
              </a:ext>
            </a:extLst>
          </p:cNvPr>
          <p:cNvSpPr txBox="1"/>
          <p:nvPr/>
        </p:nvSpPr>
        <p:spPr>
          <a:xfrm>
            <a:off x="5815601" y="3440246"/>
            <a:ext cx="2132715" cy="246221"/>
          </a:xfrm>
          <a:prstGeom prst="rect">
            <a:avLst/>
          </a:prstGeom>
          <a:noFill/>
        </p:spPr>
        <p:txBody>
          <a:bodyPr wrap="square" rtlCol="0">
            <a:spAutoFit/>
          </a:bodyPr>
          <a:lstStyle/>
          <a:p>
            <a:r>
              <a:rPr lang="en-US" sz="1000" b="1" dirty="0">
                <a:solidFill>
                  <a:srgbClr val="002C73"/>
                </a:solidFill>
                <a:latin typeface="Azo Sans" panose="020B0603030303020204" pitchFamily="34" charset="77"/>
              </a:rPr>
              <a:t>College of Health Sciences</a:t>
            </a:r>
          </a:p>
        </p:txBody>
      </p:sp>
      <p:pic>
        <p:nvPicPr>
          <p:cNvPr id="4" name="Picture 3" descr="SUNY Polytechnic Institute College of Arts and Sciences horizontal logo">
            <a:extLst>
              <a:ext uri="{FF2B5EF4-FFF2-40B4-BE49-F238E27FC236}">
                <a16:creationId xmlns:a16="http://schemas.microsoft.com/office/drawing/2014/main" id="{C97F9C92-0D54-F94C-A9D7-C06D0809D5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65845" y="1783701"/>
            <a:ext cx="3162778" cy="592591"/>
          </a:xfrm>
          <a:prstGeom prst="rect">
            <a:avLst/>
          </a:prstGeom>
        </p:spPr>
      </p:pic>
      <p:pic>
        <p:nvPicPr>
          <p:cNvPr id="13" name="Picture 12" descr="SUNY Polytechnic Institute College of Arts and Sciences vertical logo">
            <a:extLst>
              <a:ext uri="{FF2B5EF4-FFF2-40B4-BE49-F238E27FC236}">
                <a16:creationId xmlns:a16="http://schemas.microsoft.com/office/drawing/2014/main" id="{C4F700B3-DB77-7641-BDBB-5D57AD3BC1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91919" y="2320955"/>
            <a:ext cx="2220697" cy="1016033"/>
          </a:xfrm>
          <a:prstGeom prst="rect">
            <a:avLst/>
          </a:prstGeom>
        </p:spPr>
      </p:pic>
      <p:pic>
        <p:nvPicPr>
          <p:cNvPr id="15" name="Picture 14" descr="SUNY Polytechnic Institute College of Engineering horizontal logo">
            <a:extLst>
              <a:ext uri="{FF2B5EF4-FFF2-40B4-BE49-F238E27FC236}">
                <a16:creationId xmlns:a16="http://schemas.microsoft.com/office/drawing/2014/main" id="{D3975D16-9BF3-5440-9358-01CA5CF485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68557" y="3995733"/>
            <a:ext cx="3042538" cy="596576"/>
          </a:xfrm>
          <a:prstGeom prst="rect">
            <a:avLst/>
          </a:prstGeom>
        </p:spPr>
      </p:pic>
      <p:pic>
        <p:nvPicPr>
          <p:cNvPr id="17" name="Picture 16" descr="SUNY Polytechnic Institute College of Engineering vertical logo">
            <a:extLst>
              <a:ext uri="{FF2B5EF4-FFF2-40B4-BE49-F238E27FC236}">
                <a16:creationId xmlns:a16="http://schemas.microsoft.com/office/drawing/2014/main" id="{D803EA81-1CBC-AB47-A7A1-4C66699B22C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91919" y="4639306"/>
            <a:ext cx="2281079" cy="1039256"/>
          </a:xfrm>
          <a:prstGeom prst="rect">
            <a:avLst/>
          </a:prstGeom>
        </p:spPr>
      </p:pic>
      <p:pic>
        <p:nvPicPr>
          <p:cNvPr id="19" name="Picture 18" descr="SUNY Polytechnic Institute College of Business Management horizontal logo">
            <a:extLst>
              <a:ext uri="{FF2B5EF4-FFF2-40B4-BE49-F238E27FC236}">
                <a16:creationId xmlns:a16="http://schemas.microsoft.com/office/drawing/2014/main" id="{E7C1D42B-4DCF-4149-9DCA-3D2192F1B39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07733" y="1752833"/>
            <a:ext cx="3179643" cy="623459"/>
          </a:xfrm>
          <a:prstGeom prst="rect">
            <a:avLst/>
          </a:prstGeom>
        </p:spPr>
      </p:pic>
      <p:pic>
        <p:nvPicPr>
          <p:cNvPr id="21" name="Picture 20" descr="SUNY Polytechnic Institute College of Business Management vertical logo">
            <a:extLst>
              <a:ext uri="{FF2B5EF4-FFF2-40B4-BE49-F238E27FC236}">
                <a16:creationId xmlns:a16="http://schemas.microsoft.com/office/drawing/2014/main" id="{279D6772-0FBA-A74C-982E-7CD8BF89EDB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51371" y="2325242"/>
            <a:ext cx="2220697" cy="1011746"/>
          </a:xfrm>
          <a:prstGeom prst="rect">
            <a:avLst/>
          </a:prstGeom>
        </p:spPr>
      </p:pic>
      <p:pic>
        <p:nvPicPr>
          <p:cNvPr id="23" name="Picture 22" descr="SUNY Polytechnic Institute College of Health Sciences horizontal logo">
            <a:extLst>
              <a:ext uri="{FF2B5EF4-FFF2-40B4-BE49-F238E27FC236}">
                <a16:creationId xmlns:a16="http://schemas.microsoft.com/office/drawing/2014/main" id="{DD9472D9-214A-0F4B-957F-78838DC927C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11303" y="3951132"/>
            <a:ext cx="3042538" cy="598978"/>
          </a:xfrm>
          <a:prstGeom prst="rect">
            <a:avLst/>
          </a:prstGeom>
        </p:spPr>
      </p:pic>
      <p:pic>
        <p:nvPicPr>
          <p:cNvPr id="25" name="Picture 24" descr="SUNY Polytechnic Institute College of Health Sciences vertical logo">
            <a:extLst>
              <a:ext uri="{FF2B5EF4-FFF2-40B4-BE49-F238E27FC236}">
                <a16:creationId xmlns:a16="http://schemas.microsoft.com/office/drawing/2014/main" id="{BA284062-037F-C341-9B22-D8F2E8EB19B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151370" y="4612084"/>
            <a:ext cx="2220697" cy="1011746"/>
          </a:xfrm>
          <a:prstGeom prst="rect">
            <a:avLst/>
          </a:prstGeom>
        </p:spPr>
      </p:pic>
      <p:cxnSp>
        <p:nvCxnSpPr>
          <p:cNvPr id="11" name="Straight Connector 10">
            <a:extLst>
              <a:ext uri="{FF2B5EF4-FFF2-40B4-BE49-F238E27FC236}">
                <a16:creationId xmlns:a16="http://schemas.microsoft.com/office/drawing/2014/main" id="{7ADABB89-AA4D-C84A-A5C9-548CCF3D7C43}"/>
              </a:ext>
              <a:ext uri="{C183D7F6-B498-43B3-948B-1728B52AA6E4}">
                <adec:decorative xmlns:adec="http://schemas.microsoft.com/office/drawing/2017/decorative" val="1"/>
              </a:ext>
            </a:extLst>
          </p:cNvPr>
          <p:cNvCxnSpPr/>
          <p:nvPr/>
        </p:nvCxnSpPr>
        <p:spPr>
          <a:xfrm>
            <a:off x="1945036" y="3440246"/>
            <a:ext cx="7079357" cy="0"/>
          </a:xfrm>
          <a:prstGeom prst="line">
            <a:avLst/>
          </a:prstGeom>
          <a:ln w="12700">
            <a:solidFill>
              <a:srgbClr val="002C73"/>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9C866D35-FD20-F942-BC16-665870B2C3A4}"/>
              </a:ext>
              <a:ext uri="{C183D7F6-B498-43B3-948B-1728B52AA6E4}">
                <adec:decorative xmlns:adec="http://schemas.microsoft.com/office/drawing/2017/decorative" val="1"/>
              </a:ext>
            </a:extLst>
          </p:cNvPr>
          <p:cNvCxnSpPr>
            <a:cxnSpLocks/>
          </p:cNvCxnSpPr>
          <p:nvPr/>
        </p:nvCxnSpPr>
        <p:spPr>
          <a:xfrm>
            <a:off x="5349438" y="1475338"/>
            <a:ext cx="0" cy="4763416"/>
          </a:xfrm>
          <a:prstGeom prst="line">
            <a:avLst/>
          </a:prstGeom>
          <a:ln w="12700">
            <a:solidFill>
              <a:srgbClr val="002C73"/>
            </a:solidFill>
          </a:ln>
          <a:effectLst/>
        </p:spPr>
        <p:style>
          <a:lnRef idx="2">
            <a:schemeClr val="accent1"/>
          </a:lnRef>
          <a:fillRef idx="0">
            <a:schemeClr val="accent1"/>
          </a:fillRef>
          <a:effectRef idx="1">
            <a:schemeClr val="accent1"/>
          </a:effectRef>
          <a:fontRef idx="minor">
            <a:schemeClr val="tx1"/>
          </a:fontRef>
        </p:style>
      </p:cxnSp>
      <p:sp>
        <p:nvSpPr>
          <p:cNvPr id="26" name="Content Placeholder 2">
            <a:extLst>
              <a:ext uri="{FF2B5EF4-FFF2-40B4-BE49-F238E27FC236}">
                <a16:creationId xmlns:a16="http://schemas.microsoft.com/office/drawing/2014/main" id="{7F281F3F-DD58-D44E-B8D2-BC4DAB0EEDAC}"/>
              </a:ext>
            </a:extLst>
          </p:cNvPr>
          <p:cNvSpPr>
            <a:spLocks noGrp="1"/>
          </p:cNvSpPr>
          <p:nvPr>
            <p:ph idx="1"/>
          </p:nvPr>
        </p:nvSpPr>
        <p:spPr>
          <a:xfrm>
            <a:off x="53854" y="1668377"/>
            <a:ext cx="1891177" cy="4387447"/>
          </a:xfrm>
        </p:spPr>
        <p:txBody>
          <a:bodyPr>
            <a:normAutofit/>
          </a:bodyPr>
          <a:lstStyle/>
          <a:p>
            <a:pPr marL="0" indent="0">
              <a:lnSpc>
                <a:spcPct val="120000"/>
              </a:lnSpc>
              <a:buNone/>
            </a:pPr>
            <a:r>
              <a:rPr lang="en-US" sz="1100" dirty="0"/>
              <a:t>The SUNY Poly approved college logos may used be as a secondary logo on college or departmental communications in combination with the SUNY Poly primary logo. The SUNY Poly primary logo should always be the featured logo on all external communications.</a:t>
            </a:r>
          </a:p>
          <a:p>
            <a:pPr marL="0" indent="0">
              <a:lnSpc>
                <a:spcPct val="120000"/>
              </a:lnSpc>
              <a:buNone/>
            </a:pPr>
            <a:endParaRPr lang="en-US" sz="1100" dirty="0"/>
          </a:p>
          <a:p>
            <a:pPr marL="0" indent="0">
              <a:lnSpc>
                <a:spcPct val="120000"/>
              </a:lnSpc>
              <a:buNone/>
            </a:pPr>
            <a:r>
              <a:rPr lang="en-US" sz="1100" dirty="0"/>
              <a:t>An approved college logo can be used without the SUNY Poly primary logo for internal departmental/college communications or in consultation with the Office of Communications and Marketing</a:t>
            </a:r>
          </a:p>
        </p:txBody>
      </p:sp>
    </p:spTree>
    <p:extLst>
      <p:ext uri="{BB962C8B-B14F-4D97-AF65-F5344CB8AC3E}">
        <p14:creationId xmlns:p14="http://schemas.microsoft.com/office/powerpoint/2010/main" val="2177753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B915F-63D9-CB47-A895-3EE73B9C687C}"/>
              </a:ext>
            </a:extLst>
          </p:cNvPr>
          <p:cNvSpPr>
            <a:spLocks noGrp="1"/>
          </p:cNvSpPr>
          <p:nvPr>
            <p:ph type="title"/>
          </p:nvPr>
        </p:nvSpPr>
        <p:spPr/>
        <p:txBody>
          <a:bodyPr/>
          <a:lstStyle/>
          <a:p>
            <a:r>
              <a:rPr lang="en-US" dirty="0"/>
              <a:t>INCORRECT LOGO USAGE</a:t>
            </a:r>
          </a:p>
        </p:txBody>
      </p:sp>
      <p:sp>
        <p:nvSpPr>
          <p:cNvPr id="4" name="Content Placeholder 2">
            <a:extLst>
              <a:ext uri="{FF2B5EF4-FFF2-40B4-BE49-F238E27FC236}">
                <a16:creationId xmlns:a16="http://schemas.microsoft.com/office/drawing/2014/main" id="{4DBAF0EE-0F33-8E43-9C1B-C72F78CE643F}"/>
              </a:ext>
            </a:extLst>
          </p:cNvPr>
          <p:cNvSpPr>
            <a:spLocks noGrp="1"/>
          </p:cNvSpPr>
          <p:nvPr>
            <p:ph idx="1"/>
          </p:nvPr>
        </p:nvSpPr>
        <p:spPr>
          <a:xfrm>
            <a:off x="131085" y="1668378"/>
            <a:ext cx="3609642" cy="518509"/>
          </a:xfrm>
        </p:spPr>
        <p:txBody>
          <a:bodyPr>
            <a:normAutofit/>
          </a:bodyPr>
          <a:lstStyle/>
          <a:p>
            <a:pPr marL="0" indent="0">
              <a:lnSpc>
                <a:spcPct val="120000"/>
              </a:lnSpc>
              <a:buNone/>
            </a:pPr>
            <a:r>
              <a:rPr lang="en-US" sz="1000" dirty="0"/>
              <a:t>Do not modify the proportions of the logo or wordmark.</a:t>
            </a:r>
          </a:p>
        </p:txBody>
      </p:sp>
      <p:pic>
        <p:nvPicPr>
          <p:cNvPr id="5" name="Picture 4" descr="wrong logo">
            <a:extLst>
              <a:ext uri="{FF2B5EF4-FFF2-40B4-BE49-F238E27FC236}">
                <a16:creationId xmlns:a16="http://schemas.microsoft.com/office/drawing/2014/main" id="{747118F9-BDDE-D24F-B8F7-46BCCFB4401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3159" y="2276657"/>
            <a:ext cx="1871278" cy="668849"/>
          </a:xfrm>
          <a:prstGeom prst="rect">
            <a:avLst/>
          </a:prstGeom>
        </p:spPr>
      </p:pic>
      <p:pic>
        <p:nvPicPr>
          <p:cNvPr id="6" name="Picture 5" descr="wrong logo">
            <a:extLst>
              <a:ext uri="{FF2B5EF4-FFF2-40B4-BE49-F238E27FC236}">
                <a16:creationId xmlns:a16="http://schemas.microsoft.com/office/drawing/2014/main" id="{571723E9-A318-B84E-8E52-BC97C38AF2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6665" y="2530392"/>
            <a:ext cx="1675335" cy="161378"/>
          </a:xfrm>
          <a:prstGeom prst="rect">
            <a:avLst/>
          </a:prstGeom>
        </p:spPr>
      </p:pic>
      <p:pic>
        <p:nvPicPr>
          <p:cNvPr id="7" name="Picture 6" descr="wrong logo">
            <a:extLst>
              <a:ext uri="{FF2B5EF4-FFF2-40B4-BE49-F238E27FC236}">
                <a16:creationId xmlns:a16="http://schemas.microsoft.com/office/drawing/2014/main" id="{08ACE2A1-FFB9-B243-90B9-EFA773B2E0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89490" y="2389691"/>
            <a:ext cx="1411994" cy="392704"/>
          </a:xfrm>
          <a:prstGeom prst="rect">
            <a:avLst/>
          </a:prstGeom>
        </p:spPr>
      </p:pic>
      <p:pic>
        <p:nvPicPr>
          <p:cNvPr id="15" name="Picture 14" descr="wrong logo">
            <a:extLst>
              <a:ext uri="{FF2B5EF4-FFF2-40B4-BE49-F238E27FC236}">
                <a16:creationId xmlns:a16="http://schemas.microsoft.com/office/drawing/2014/main" id="{CFBF6DE0-3405-B842-BE72-460C531FC92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1373" y="2389691"/>
            <a:ext cx="1601120" cy="392704"/>
          </a:xfrm>
          <a:prstGeom prst="rect">
            <a:avLst/>
          </a:prstGeom>
        </p:spPr>
      </p:pic>
      <p:sp>
        <p:nvSpPr>
          <p:cNvPr id="16" name="TextBox 15" descr="'x' symbol">
            <a:extLst>
              <a:ext uri="{FF2B5EF4-FFF2-40B4-BE49-F238E27FC236}">
                <a16:creationId xmlns:a16="http://schemas.microsoft.com/office/drawing/2014/main" id="{7D022173-EF8E-5642-8919-212E0ED717E9}"/>
              </a:ext>
            </a:extLst>
          </p:cNvPr>
          <p:cNvSpPr txBox="1"/>
          <p:nvPr/>
        </p:nvSpPr>
        <p:spPr>
          <a:xfrm>
            <a:off x="903789" y="1971136"/>
            <a:ext cx="554135" cy="1107996"/>
          </a:xfrm>
          <a:prstGeom prst="rect">
            <a:avLst/>
          </a:prstGeom>
          <a:noFill/>
        </p:spPr>
        <p:txBody>
          <a:bodyPr wrap="square" rtlCol="0">
            <a:spAutoFit/>
          </a:bodyPr>
          <a:lstStyle/>
          <a:p>
            <a:r>
              <a:rPr lang="en-US" sz="6600" dirty="0">
                <a:solidFill>
                  <a:srgbClr val="FF0000"/>
                </a:solidFill>
                <a:latin typeface="Arial" panose="020B0604020202020204" pitchFamily="34" charset="0"/>
                <a:cs typeface="Arial" panose="020B0604020202020204" pitchFamily="34" charset="0"/>
              </a:rPr>
              <a:t>x</a:t>
            </a:r>
            <a:endParaRPr lang="en-US" dirty="0">
              <a:solidFill>
                <a:srgbClr val="FF0000"/>
              </a:solidFill>
              <a:latin typeface="Arial" panose="020B0604020202020204" pitchFamily="34" charset="0"/>
              <a:cs typeface="Arial" panose="020B0604020202020204" pitchFamily="34" charset="0"/>
            </a:endParaRPr>
          </a:p>
        </p:txBody>
      </p:sp>
      <p:sp>
        <p:nvSpPr>
          <p:cNvPr id="17" name="TextBox 16" descr="'x' symbol">
            <a:extLst>
              <a:ext uri="{FF2B5EF4-FFF2-40B4-BE49-F238E27FC236}">
                <a16:creationId xmlns:a16="http://schemas.microsoft.com/office/drawing/2014/main" id="{96414249-24AB-F540-B8D8-4DA6ACAF6F60}"/>
              </a:ext>
            </a:extLst>
          </p:cNvPr>
          <p:cNvSpPr txBox="1"/>
          <p:nvPr/>
        </p:nvSpPr>
        <p:spPr>
          <a:xfrm>
            <a:off x="3375226" y="1971136"/>
            <a:ext cx="554135" cy="1107996"/>
          </a:xfrm>
          <a:prstGeom prst="rect">
            <a:avLst/>
          </a:prstGeom>
          <a:noFill/>
        </p:spPr>
        <p:txBody>
          <a:bodyPr wrap="square" rtlCol="0">
            <a:spAutoFit/>
          </a:bodyPr>
          <a:lstStyle/>
          <a:p>
            <a:r>
              <a:rPr lang="en-US" sz="6600" dirty="0">
                <a:solidFill>
                  <a:srgbClr val="FF0000"/>
                </a:solidFill>
                <a:latin typeface="Arial" panose="020B0604020202020204" pitchFamily="34" charset="0"/>
                <a:cs typeface="Arial" panose="020B0604020202020204" pitchFamily="34" charset="0"/>
              </a:rPr>
              <a:t>x</a:t>
            </a:r>
            <a:endParaRPr lang="en-US" dirty="0">
              <a:solidFill>
                <a:srgbClr val="FF0000"/>
              </a:solidFill>
              <a:latin typeface="Arial" panose="020B0604020202020204" pitchFamily="34" charset="0"/>
              <a:cs typeface="Arial" panose="020B0604020202020204" pitchFamily="34" charset="0"/>
            </a:endParaRPr>
          </a:p>
        </p:txBody>
      </p:sp>
      <p:sp>
        <p:nvSpPr>
          <p:cNvPr id="18" name="TextBox 17" descr="'x' symbol">
            <a:extLst>
              <a:ext uri="{FF2B5EF4-FFF2-40B4-BE49-F238E27FC236}">
                <a16:creationId xmlns:a16="http://schemas.microsoft.com/office/drawing/2014/main" id="{96C918F9-555D-6A46-8F1D-661D121CADD6}"/>
              </a:ext>
            </a:extLst>
          </p:cNvPr>
          <p:cNvSpPr txBox="1"/>
          <p:nvPr/>
        </p:nvSpPr>
        <p:spPr>
          <a:xfrm>
            <a:off x="5629255" y="1971136"/>
            <a:ext cx="554135" cy="1107996"/>
          </a:xfrm>
          <a:prstGeom prst="rect">
            <a:avLst/>
          </a:prstGeom>
          <a:noFill/>
        </p:spPr>
        <p:txBody>
          <a:bodyPr wrap="square" rtlCol="0">
            <a:spAutoFit/>
          </a:bodyPr>
          <a:lstStyle/>
          <a:p>
            <a:r>
              <a:rPr lang="en-US" sz="6600" dirty="0">
                <a:solidFill>
                  <a:srgbClr val="FF0000"/>
                </a:solidFill>
                <a:latin typeface="Arial" panose="020B0604020202020204" pitchFamily="34" charset="0"/>
                <a:cs typeface="Arial" panose="020B0604020202020204" pitchFamily="34" charset="0"/>
              </a:rPr>
              <a:t>x</a:t>
            </a:r>
            <a:endParaRPr lang="en-US" dirty="0">
              <a:solidFill>
                <a:srgbClr val="FF0000"/>
              </a:solidFill>
              <a:latin typeface="Arial" panose="020B0604020202020204" pitchFamily="34" charset="0"/>
              <a:cs typeface="Arial" panose="020B0604020202020204" pitchFamily="34" charset="0"/>
            </a:endParaRPr>
          </a:p>
        </p:txBody>
      </p:sp>
      <p:sp>
        <p:nvSpPr>
          <p:cNvPr id="19" name="TextBox 18" descr="'x' symbol">
            <a:extLst>
              <a:ext uri="{FF2B5EF4-FFF2-40B4-BE49-F238E27FC236}">
                <a16:creationId xmlns:a16="http://schemas.microsoft.com/office/drawing/2014/main" id="{D374ACB0-B549-7540-A895-4123F41B445A}"/>
              </a:ext>
            </a:extLst>
          </p:cNvPr>
          <p:cNvSpPr txBox="1"/>
          <p:nvPr/>
        </p:nvSpPr>
        <p:spPr>
          <a:xfrm>
            <a:off x="7606216" y="1971136"/>
            <a:ext cx="554135" cy="1107996"/>
          </a:xfrm>
          <a:prstGeom prst="rect">
            <a:avLst/>
          </a:prstGeom>
          <a:noFill/>
        </p:spPr>
        <p:txBody>
          <a:bodyPr wrap="square" rtlCol="0">
            <a:spAutoFit/>
          </a:bodyPr>
          <a:lstStyle/>
          <a:p>
            <a:r>
              <a:rPr lang="en-US" sz="6600" dirty="0">
                <a:solidFill>
                  <a:srgbClr val="FF0000"/>
                </a:solidFill>
                <a:latin typeface="Arial" panose="020B0604020202020204" pitchFamily="34" charset="0"/>
                <a:cs typeface="Arial" panose="020B0604020202020204" pitchFamily="34" charset="0"/>
              </a:rPr>
              <a:t>x</a:t>
            </a:r>
            <a:endParaRPr lang="en-US" dirty="0">
              <a:solidFill>
                <a:srgbClr val="FF0000"/>
              </a:solidFill>
              <a:latin typeface="Arial" panose="020B0604020202020204" pitchFamily="34" charset="0"/>
              <a:cs typeface="Arial" panose="020B0604020202020204" pitchFamily="34" charset="0"/>
            </a:endParaRPr>
          </a:p>
        </p:txBody>
      </p:sp>
      <p:sp>
        <p:nvSpPr>
          <p:cNvPr id="20" name="Content Placeholder 2">
            <a:extLst>
              <a:ext uri="{FF2B5EF4-FFF2-40B4-BE49-F238E27FC236}">
                <a16:creationId xmlns:a16="http://schemas.microsoft.com/office/drawing/2014/main" id="{548F30D6-604E-EB4C-A0B4-FA82A91D5191}"/>
              </a:ext>
            </a:extLst>
          </p:cNvPr>
          <p:cNvSpPr txBox="1">
            <a:spLocks/>
          </p:cNvSpPr>
          <p:nvPr/>
        </p:nvSpPr>
        <p:spPr>
          <a:xfrm>
            <a:off x="131085" y="3377153"/>
            <a:ext cx="3545698" cy="51850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Azo Sans" panose="020B0603030303020204" pitchFamily="34" charset="77"/>
                <a:ea typeface="+mn-ea"/>
                <a:cs typeface="Azo Sans" panose="020B0603030303020204" pitchFamily="34" charset="77"/>
              </a:defRPr>
            </a:lvl1pPr>
            <a:lvl2pPr marL="742950" indent="-285750" algn="l" defTabSz="457200" rtl="0" eaLnBrk="1" latinLnBrk="0" hangingPunct="1">
              <a:spcBef>
                <a:spcPct val="20000"/>
              </a:spcBef>
              <a:buFont typeface="Arial"/>
              <a:buChar char="–"/>
              <a:defRPr sz="2000" kern="1200">
                <a:solidFill>
                  <a:schemeClr val="tx1"/>
                </a:solidFill>
                <a:latin typeface="Azo Sans" panose="020B0603030303020204" pitchFamily="34" charset="77"/>
                <a:ea typeface="+mn-ea"/>
                <a:cs typeface="Azo Sans" panose="020B0603030303020204" pitchFamily="34" charset="77"/>
              </a:defRPr>
            </a:lvl2pPr>
            <a:lvl3pPr marL="1143000" indent="-228600" algn="l" defTabSz="457200" rtl="0" eaLnBrk="1" latinLnBrk="0" hangingPunct="1">
              <a:spcBef>
                <a:spcPct val="20000"/>
              </a:spcBef>
              <a:buFont typeface="Arial"/>
              <a:buChar char="•"/>
              <a:defRPr sz="1800" kern="1200">
                <a:solidFill>
                  <a:schemeClr val="tx1"/>
                </a:solidFill>
                <a:latin typeface="Azo Sans" panose="020B0603030303020204" pitchFamily="34" charset="77"/>
                <a:ea typeface="+mn-ea"/>
                <a:cs typeface="Azo Sans" panose="020B0603030303020204" pitchFamily="34" charset="77"/>
              </a:defRPr>
            </a:lvl3pPr>
            <a:lvl4pPr marL="1600200" indent="-228600" algn="l" defTabSz="457200" rtl="0" eaLnBrk="1" latinLnBrk="0" hangingPunct="1">
              <a:spcBef>
                <a:spcPct val="20000"/>
              </a:spcBef>
              <a:buFont typeface="Arial"/>
              <a:buChar char="–"/>
              <a:defRPr sz="1600" kern="1200">
                <a:solidFill>
                  <a:schemeClr val="tx1"/>
                </a:solidFill>
                <a:latin typeface="Azo Sans" panose="020B0603030303020204" pitchFamily="34" charset="77"/>
                <a:ea typeface="+mn-ea"/>
                <a:cs typeface="Azo Sans" panose="020B0603030303020204" pitchFamily="34" charset="77"/>
              </a:defRPr>
            </a:lvl4pPr>
            <a:lvl5pPr marL="2057400" indent="-228600" algn="l" defTabSz="457200" rtl="0" eaLnBrk="1" latinLnBrk="0" hangingPunct="1">
              <a:spcBef>
                <a:spcPct val="20000"/>
              </a:spcBef>
              <a:buFont typeface="Arial"/>
              <a:buChar char="»"/>
              <a:defRPr sz="1400" kern="1200">
                <a:solidFill>
                  <a:schemeClr val="tx1"/>
                </a:solidFill>
                <a:latin typeface="Azo Sans" panose="020B0603030303020204" pitchFamily="34" charset="77"/>
                <a:ea typeface="+mn-ea"/>
                <a:cs typeface="Azo Sans" panose="020B0603030303020204" pitchFamily="34" charset="77"/>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Font typeface="Arial"/>
              <a:buNone/>
            </a:pPr>
            <a:r>
              <a:rPr lang="en-US" sz="1000" dirty="0"/>
              <a:t>Do not modify the colors of the logo or wordmark.</a:t>
            </a:r>
          </a:p>
        </p:txBody>
      </p:sp>
      <p:pic>
        <p:nvPicPr>
          <p:cNvPr id="22" name="Picture 21" descr="wrong logo">
            <a:extLst>
              <a:ext uri="{FF2B5EF4-FFF2-40B4-BE49-F238E27FC236}">
                <a16:creationId xmlns:a16="http://schemas.microsoft.com/office/drawing/2014/main" id="{CBA2E48A-FAEB-B541-A876-0CE4A6FEBC3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1317" y="3961401"/>
            <a:ext cx="2273213" cy="307997"/>
          </a:xfrm>
          <a:prstGeom prst="rect">
            <a:avLst/>
          </a:prstGeom>
        </p:spPr>
      </p:pic>
      <p:pic>
        <p:nvPicPr>
          <p:cNvPr id="24" name="Picture 23" descr="wrong logo">
            <a:extLst>
              <a:ext uri="{FF2B5EF4-FFF2-40B4-BE49-F238E27FC236}">
                <a16:creationId xmlns:a16="http://schemas.microsoft.com/office/drawing/2014/main" id="{568E4F6F-16E3-2C49-9BEE-D12653E4FF6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33110" y="3728871"/>
            <a:ext cx="1630742" cy="1081054"/>
          </a:xfrm>
          <a:prstGeom prst="rect">
            <a:avLst/>
          </a:prstGeom>
        </p:spPr>
      </p:pic>
      <p:pic>
        <p:nvPicPr>
          <p:cNvPr id="26" name="Picture 25" descr="wrong logo">
            <a:extLst>
              <a:ext uri="{FF2B5EF4-FFF2-40B4-BE49-F238E27FC236}">
                <a16:creationId xmlns:a16="http://schemas.microsoft.com/office/drawing/2014/main" id="{3BF525CC-98D7-AC47-A1C3-F07D550A770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43738" y="3961401"/>
            <a:ext cx="2295103" cy="345417"/>
          </a:xfrm>
          <a:prstGeom prst="rect">
            <a:avLst/>
          </a:prstGeom>
        </p:spPr>
      </p:pic>
      <p:sp>
        <p:nvSpPr>
          <p:cNvPr id="27" name="TextBox 26" descr="'x' symbol">
            <a:extLst>
              <a:ext uri="{FF2B5EF4-FFF2-40B4-BE49-F238E27FC236}">
                <a16:creationId xmlns:a16="http://schemas.microsoft.com/office/drawing/2014/main" id="{091E8A30-283B-044E-B165-6E7BBD2F3199}"/>
              </a:ext>
            </a:extLst>
          </p:cNvPr>
          <p:cNvSpPr txBox="1"/>
          <p:nvPr/>
        </p:nvSpPr>
        <p:spPr>
          <a:xfrm>
            <a:off x="1031730" y="3478787"/>
            <a:ext cx="554135" cy="1107996"/>
          </a:xfrm>
          <a:prstGeom prst="rect">
            <a:avLst/>
          </a:prstGeom>
          <a:noFill/>
        </p:spPr>
        <p:txBody>
          <a:bodyPr wrap="square" rtlCol="0">
            <a:spAutoFit/>
          </a:bodyPr>
          <a:lstStyle/>
          <a:p>
            <a:r>
              <a:rPr lang="en-US" sz="6600" dirty="0">
                <a:solidFill>
                  <a:srgbClr val="FF0000"/>
                </a:solidFill>
                <a:latin typeface="Arial" panose="020B0604020202020204" pitchFamily="34" charset="0"/>
                <a:cs typeface="Arial" panose="020B0604020202020204" pitchFamily="34" charset="0"/>
              </a:rPr>
              <a:t>x</a:t>
            </a:r>
            <a:endParaRPr lang="en-US" dirty="0">
              <a:solidFill>
                <a:srgbClr val="FF0000"/>
              </a:solidFill>
              <a:latin typeface="Arial" panose="020B0604020202020204" pitchFamily="34" charset="0"/>
              <a:cs typeface="Arial" panose="020B0604020202020204" pitchFamily="34" charset="0"/>
            </a:endParaRPr>
          </a:p>
        </p:txBody>
      </p:sp>
      <p:sp>
        <p:nvSpPr>
          <p:cNvPr id="28" name="TextBox 27" descr="'x' symbol">
            <a:extLst>
              <a:ext uri="{FF2B5EF4-FFF2-40B4-BE49-F238E27FC236}">
                <a16:creationId xmlns:a16="http://schemas.microsoft.com/office/drawing/2014/main" id="{F0295743-439F-FE4B-9B0C-D8D18D8079A3}"/>
              </a:ext>
            </a:extLst>
          </p:cNvPr>
          <p:cNvSpPr txBox="1"/>
          <p:nvPr/>
        </p:nvSpPr>
        <p:spPr>
          <a:xfrm>
            <a:off x="4148492" y="3478787"/>
            <a:ext cx="554135" cy="1107996"/>
          </a:xfrm>
          <a:prstGeom prst="rect">
            <a:avLst/>
          </a:prstGeom>
          <a:noFill/>
        </p:spPr>
        <p:txBody>
          <a:bodyPr wrap="square" rtlCol="0">
            <a:spAutoFit/>
          </a:bodyPr>
          <a:lstStyle/>
          <a:p>
            <a:r>
              <a:rPr lang="en-US" sz="6600" dirty="0">
                <a:solidFill>
                  <a:srgbClr val="FF0000"/>
                </a:solidFill>
                <a:latin typeface="Arial" panose="020B0604020202020204" pitchFamily="34" charset="0"/>
                <a:cs typeface="Arial" panose="020B0604020202020204" pitchFamily="34" charset="0"/>
              </a:rPr>
              <a:t>x</a:t>
            </a:r>
            <a:endParaRPr lang="en-US" dirty="0">
              <a:solidFill>
                <a:srgbClr val="FF0000"/>
              </a:solidFill>
              <a:latin typeface="Arial" panose="020B0604020202020204" pitchFamily="34" charset="0"/>
              <a:cs typeface="Arial" panose="020B0604020202020204" pitchFamily="34" charset="0"/>
            </a:endParaRPr>
          </a:p>
        </p:txBody>
      </p:sp>
      <p:sp>
        <p:nvSpPr>
          <p:cNvPr id="29" name="TextBox 28" descr="'x' symbol">
            <a:extLst>
              <a:ext uri="{FF2B5EF4-FFF2-40B4-BE49-F238E27FC236}">
                <a16:creationId xmlns:a16="http://schemas.microsoft.com/office/drawing/2014/main" id="{C56718D7-F49F-F64D-A6A8-BDDA10EA3133}"/>
              </a:ext>
            </a:extLst>
          </p:cNvPr>
          <p:cNvSpPr txBox="1"/>
          <p:nvPr/>
        </p:nvSpPr>
        <p:spPr>
          <a:xfrm>
            <a:off x="7194819" y="3478787"/>
            <a:ext cx="554135" cy="1107996"/>
          </a:xfrm>
          <a:prstGeom prst="rect">
            <a:avLst/>
          </a:prstGeom>
          <a:noFill/>
        </p:spPr>
        <p:txBody>
          <a:bodyPr wrap="square" rtlCol="0">
            <a:spAutoFit/>
          </a:bodyPr>
          <a:lstStyle/>
          <a:p>
            <a:r>
              <a:rPr lang="en-US" sz="6600" dirty="0">
                <a:solidFill>
                  <a:srgbClr val="FF0000"/>
                </a:solidFill>
                <a:latin typeface="Arial" panose="020B0604020202020204" pitchFamily="34" charset="0"/>
                <a:cs typeface="Arial" panose="020B0604020202020204" pitchFamily="34" charset="0"/>
              </a:rPr>
              <a:t>x</a:t>
            </a:r>
            <a:endParaRPr lang="en-US" dirty="0">
              <a:solidFill>
                <a:srgbClr val="FF0000"/>
              </a:solidFill>
              <a:latin typeface="Arial" panose="020B0604020202020204" pitchFamily="34" charset="0"/>
              <a:cs typeface="Arial" panose="020B0604020202020204" pitchFamily="34" charset="0"/>
            </a:endParaRPr>
          </a:p>
        </p:txBody>
      </p:sp>
      <p:sp>
        <p:nvSpPr>
          <p:cNvPr id="30" name="Content Placeholder 2">
            <a:extLst>
              <a:ext uri="{FF2B5EF4-FFF2-40B4-BE49-F238E27FC236}">
                <a16:creationId xmlns:a16="http://schemas.microsoft.com/office/drawing/2014/main" id="{97C217C3-1789-FF4D-93AF-FAF44E0348B2}"/>
              </a:ext>
            </a:extLst>
          </p:cNvPr>
          <p:cNvSpPr txBox="1">
            <a:spLocks/>
          </p:cNvSpPr>
          <p:nvPr/>
        </p:nvSpPr>
        <p:spPr>
          <a:xfrm>
            <a:off x="131084" y="5459664"/>
            <a:ext cx="8782717" cy="51850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Azo Sans" panose="020B0603030303020204" pitchFamily="34" charset="77"/>
                <a:ea typeface="+mn-ea"/>
                <a:cs typeface="Azo Sans" panose="020B0603030303020204" pitchFamily="34" charset="77"/>
              </a:defRPr>
            </a:lvl1pPr>
            <a:lvl2pPr marL="742950" indent="-285750" algn="l" defTabSz="457200" rtl="0" eaLnBrk="1" latinLnBrk="0" hangingPunct="1">
              <a:spcBef>
                <a:spcPct val="20000"/>
              </a:spcBef>
              <a:buFont typeface="Arial"/>
              <a:buChar char="–"/>
              <a:defRPr sz="2000" kern="1200">
                <a:solidFill>
                  <a:schemeClr val="tx1"/>
                </a:solidFill>
                <a:latin typeface="Azo Sans" panose="020B0603030303020204" pitchFamily="34" charset="77"/>
                <a:ea typeface="+mn-ea"/>
                <a:cs typeface="Azo Sans" panose="020B0603030303020204" pitchFamily="34" charset="77"/>
              </a:defRPr>
            </a:lvl2pPr>
            <a:lvl3pPr marL="1143000" indent="-228600" algn="l" defTabSz="457200" rtl="0" eaLnBrk="1" latinLnBrk="0" hangingPunct="1">
              <a:spcBef>
                <a:spcPct val="20000"/>
              </a:spcBef>
              <a:buFont typeface="Arial"/>
              <a:buChar char="•"/>
              <a:defRPr sz="1800" kern="1200">
                <a:solidFill>
                  <a:schemeClr val="tx1"/>
                </a:solidFill>
                <a:latin typeface="Azo Sans" panose="020B0603030303020204" pitchFamily="34" charset="77"/>
                <a:ea typeface="+mn-ea"/>
                <a:cs typeface="Azo Sans" panose="020B0603030303020204" pitchFamily="34" charset="77"/>
              </a:defRPr>
            </a:lvl3pPr>
            <a:lvl4pPr marL="1600200" indent="-228600" algn="l" defTabSz="457200" rtl="0" eaLnBrk="1" latinLnBrk="0" hangingPunct="1">
              <a:spcBef>
                <a:spcPct val="20000"/>
              </a:spcBef>
              <a:buFont typeface="Arial"/>
              <a:buChar char="–"/>
              <a:defRPr sz="1600" kern="1200">
                <a:solidFill>
                  <a:schemeClr val="tx1"/>
                </a:solidFill>
                <a:latin typeface="Azo Sans" panose="020B0603030303020204" pitchFamily="34" charset="77"/>
                <a:ea typeface="+mn-ea"/>
                <a:cs typeface="Azo Sans" panose="020B0603030303020204" pitchFamily="34" charset="77"/>
              </a:defRPr>
            </a:lvl4pPr>
            <a:lvl5pPr marL="2057400" indent="-228600" algn="l" defTabSz="457200" rtl="0" eaLnBrk="1" latinLnBrk="0" hangingPunct="1">
              <a:spcBef>
                <a:spcPct val="20000"/>
              </a:spcBef>
              <a:buFont typeface="Arial"/>
              <a:buChar char="»"/>
              <a:defRPr sz="1400" kern="1200">
                <a:solidFill>
                  <a:schemeClr val="tx1"/>
                </a:solidFill>
                <a:latin typeface="Azo Sans" panose="020B0603030303020204" pitchFamily="34" charset="77"/>
                <a:ea typeface="+mn-ea"/>
                <a:cs typeface="Azo Sans" panose="020B0603030303020204" pitchFamily="34" charset="77"/>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Font typeface="Arial"/>
              <a:buNone/>
            </a:pPr>
            <a:r>
              <a:rPr lang="en-US" sz="1000" dirty="0"/>
              <a:t>Do not use previous iterations of university or college branding. If you have any questions on incorrect logos, please contact the Office of Communications + Marketing.</a:t>
            </a:r>
          </a:p>
        </p:txBody>
      </p:sp>
    </p:spTree>
    <p:extLst>
      <p:ext uri="{BB962C8B-B14F-4D97-AF65-F5344CB8AC3E}">
        <p14:creationId xmlns:p14="http://schemas.microsoft.com/office/powerpoint/2010/main" val="1506320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531DF-97B1-D245-B7FE-8E9652B9D922}"/>
              </a:ext>
            </a:extLst>
          </p:cNvPr>
          <p:cNvSpPr>
            <a:spLocks noGrp="1"/>
          </p:cNvSpPr>
          <p:nvPr>
            <p:ph type="title"/>
          </p:nvPr>
        </p:nvSpPr>
        <p:spPr/>
        <p:txBody>
          <a:bodyPr/>
          <a:lstStyle/>
          <a:p>
            <a:r>
              <a:rPr lang="en-US" dirty="0"/>
              <a:t>LOGO SPACING + SIZING</a:t>
            </a:r>
          </a:p>
        </p:txBody>
      </p:sp>
      <p:pic>
        <p:nvPicPr>
          <p:cNvPr id="4" name="Picture 3" descr="logo spacing box">
            <a:extLst>
              <a:ext uri="{FF2B5EF4-FFF2-40B4-BE49-F238E27FC236}">
                <a16:creationId xmlns:a16="http://schemas.microsoft.com/office/drawing/2014/main" id="{478D2680-45CB-854D-A2FD-BD10CB5E10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2582" y="2401632"/>
            <a:ext cx="5051579" cy="1683860"/>
          </a:xfrm>
          <a:prstGeom prst="rect">
            <a:avLst/>
          </a:prstGeom>
        </p:spPr>
      </p:pic>
      <p:sp>
        <p:nvSpPr>
          <p:cNvPr id="5" name="Content Placeholder 2">
            <a:extLst>
              <a:ext uri="{FF2B5EF4-FFF2-40B4-BE49-F238E27FC236}">
                <a16:creationId xmlns:a16="http://schemas.microsoft.com/office/drawing/2014/main" id="{75F23547-2D83-FF4A-8895-7EA76B9424B7}"/>
              </a:ext>
            </a:extLst>
          </p:cNvPr>
          <p:cNvSpPr>
            <a:spLocks noGrp="1"/>
          </p:cNvSpPr>
          <p:nvPr>
            <p:ph idx="1"/>
          </p:nvPr>
        </p:nvSpPr>
        <p:spPr>
          <a:xfrm>
            <a:off x="131085" y="1668377"/>
            <a:ext cx="2458649" cy="4387447"/>
          </a:xfrm>
        </p:spPr>
        <p:txBody>
          <a:bodyPr>
            <a:normAutofit/>
          </a:bodyPr>
          <a:lstStyle/>
          <a:p>
            <a:pPr marL="0" indent="0">
              <a:lnSpc>
                <a:spcPct val="120000"/>
              </a:lnSpc>
              <a:buNone/>
            </a:pPr>
            <a:r>
              <a:rPr lang="en-US" sz="1100" dirty="0"/>
              <a:t>The SUNY Polytechnic Institute logo should always be afforded a predetermined safe area. The safe area ensures that the SUNY Poly identity maintains its hierarchy and is not overwhelmed by other visual elements. The safe area can be calculated as a margin of clear space equivalent to the height of the “S” in SUNY.</a:t>
            </a:r>
          </a:p>
        </p:txBody>
      </p:sp>
    </p:spTree>
    <p:extLst>
      <p:ext uri="{BB962C8B-B14F-4D97-AF65-F5344CB8AC3E}">
        <p14:creationId xmlns:p14="http://schemas.microsoft.com/office/powerpoint/2010/main" val="2815584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6D4B2-A217-2243-B056-07D3AF8025DB}"/>
              </a:ext>
            </a:extLst>
          </p:cNvPr>
          <p:cNvSpPr>
            <a:spLocks noGrp="1"/>
          </p:cNvSpPr>
          <p:nvPr>
            <p:ph type="title"/>
          </p:nvPr>
        </p:nvSpPr>
        <p:spPr/>
        <p:txBody>
          <a:bodyPr/>
          <a:lstStyle/>
          <a:p>
            <a:r>
              <a:rPr lang="en-US" dirty="0"/>
              <a:t>TYPOGRAPHY</a:t>
            </a:r>
          </a:p>
        </p:txBody>
      </p:sp>
      <p:sp>
        <p:nvSpPr>
          <p:cNvPr id="4" name="Content Placeholder 2">
            <a:extLst>
              <a:ext uri="{FF2B5EF4-FFF2-40B4-BE49-F238E27FC236}">
                <a16:creationId xmlns:a16="http://schemas.microsoft.com/office/drawing/2014/main" id="{19B964D8-9CC9-7342-8B83-7F040C4C2878}"/>
              </a:ext>
            </a:extLst>
          </p:cNvPr>
          <p:cNvSpPr>
            <a:spLocks noGrp="1"/>
          </p:cNvSpPr>
          <p:nvPr>
            <p:ph idx="1"/>
          </p:nvPr>
        </p:nvSpPr>
        <p:spPr>
          <a:xfrm>
            <a:off x="131085" y="1578608"/>
            <a:ext cx="2708036" cy="4387447"/>
          </a:xfrm>
        </p:spPr>
        <p:txBody>
          <a:bodyPr>
            <a:noAutofit/>
          </a:bodyPr>
          <a:lstStyle/>
          <a:p>
            <a:pPr marL="0" indent="0">
              <a:lnSpc>
                <a:spcPct val="120000"/>
              </a:lnSpc>
              <a:buNone/>
            </a:pPr>
            <a:r>
              <a:rPr lang="en-US" sz="1100" dirty="0"/>
              <a:t>The consistent use of these typeface families will ensure a strong brand that is instantly recognizable and increasingly memorable.</a:t>
            </a:r>
          </a:p>
          <a:p>
            <a:pPr marL="0" indent="0">
              <a:lnSpc>
                <a:spcPct val="120000"/>
              </a:lnSpc>
              <a:buNone/>
            </a:pPr>
            <a:endParaRPr lang="en-US" sz="400" dirty="0"/>
          </a:p>
          <a:p>
            <a:pPr marL="0" indent="0">
              <a:lnSpc>
                <a:spcPct val="120000"/>
              </a:lnSpc>
              <a:buNone/>
            </a:pPr>
            <a:r>
              <a:rPr lang="en-US" sz="1100" dirty="0"/>
              <a:t>The SUNY Polytechnic Institute logos were developed using </a:t>
            </a:r>
            <a:r>
              <a:rPr lang="en-US" sz="1100" dirty="0" err="1"/>
              <a:t>Friz</a:t>
            </a:r>
            <a:r>
              <a:rPr lang="en-US" sz="1100" dirty="0"/>
              <a:t> Quadrata and should never be replaced with another font.</a:t>
            </a:r>
          </a:p>
          <a:p>
            <a:pPr marL="0" indent="0">
              <a:lnSpc>
                <a:spcPct val="120000"/>
              </a:lnSpc>
              <a:buNone/>
            </a:pPr>
            <a:endParaRPr lang="en-US" sz="400" dirty="0"/>
          </a:p>
          <a:p>
            <a:pPr marL="0" indent="0">
              <a:lnSpc>
                <a:spcPct val="120000"/>
              </a:lnSpc>
              <a:buNone/>
            </a:pPr>
            <a:r>
              <a:rPr lang="en-US" sz="1100" dirty="0"/>
              <a:t>For professionally-produced communications, a secondary font called Azo Sans has been approved for use. </a:t>
            </a:r>
          </a:p>
          <a:p>
            <a:pPr marL="0" indent="0">
              <a:lnSpc>
                <a:spcPct val="120000"/>
              </a:lnSpc>
              <a:buNone/>
            </a:pPr>
            <a:endParaRPr lang="en-US" sz="400" dirty="0"/>
          </a:p>
          <a:p>
            <a:pPr marL="0" indent="0">
              <a:lnSpc>
                <a:spcPct val="120000"/>
              </a:lnSpc>
              <a:buNone/>
            </a:pPr>
            <a:r>
              <a:rPr lang="en-US" sz="1100" dirty="0"/>
              <a:t>For everyday use, the Office of Communications and Marketing recommends the use of the following typefaces:</a:t>
            </a:r>
          </a:p>
          <a:p>
            <a:pPr>
              <a:lnSpc>
                <a:spcPct val="120000"/>
              </a:lnSpc>
            </a:pPr>
            <a:r>
              <a:rPr lang="en-US" sz="1100" dirty="0"/>
              <a:t>Garamond</a:t>
            </a:r>
          </a:p>
          <a:p>
            <a:pPr>
              <a:lnSpc>
                <a:spcPct val="120000"/>
              </a:lnSpc>
            </a:pPr>
            <a:r>
              <a:rPr lang="en-US" sz="1100" dirty="0"/>
              <a:t>Helvetica</a:t>
            </a:r>
          </a:p>
          <a:p>
            <a:pPr>
              <a:lnSpc>
                <a:spcPct val="120000"/>
              </a:lnSpc>
            </a:pPr>
            <a:r>
              <a:rPr lang="en-US" sz="1100" dirty="0"/>
              <a:t>Calibri</a:t>
            </a:r>
          </a:p>
          <a:p>
            <a:pPr marL="0" indent="0">
              <a:lnSpc>
                <a:spcPct val="120000"/>
              </a:lnSpc>
              <a:buNone/>
            </a:pPr>
            <a:endParaRPr lang="en-US" sz="400" dirty="0"/>
          </a:p>
          <a:p>
            <a:pPr marL="0" indent="0">
              <a:lnSpc>
                <a:spcPct val="120000"/>
              </a:lnSpc>
              <a:buNone/>
            </a:pPr>
            <a:r>
              <a:rPr lang="en-US" sz="1100" dirty="0"/>
              <a:t>Any variation of a typeface family: regular, light, condensed, bold and italic are permitted.</a:t>
            </a:r>
          </a:p>
        </p:txBody>
      </p:sp>
      <p:sp>
        <p:nvSpPr>
          <p:cNvPr id="5" name="TextBox 4">
            <a:extLst>
              <a:ext uri="{FF2B5EF4-FFF2-40B4-BE49-F238E27FC236}">
                <a16:creationId xmlns:a16="http://schemas.microsoft.com/office/drawing/2014/main" id="{B732380A-DC24-394E-A603-843DDAD24B3A}"/>
              </a:ext>
            </a:extLst>
          </p:cNvPr>
          <p:cNvSpPr txBox="1"/>
          <p:nvPr/>
        </p:nvSpPr>
        <p:spPr>
          <a:xfrm>
            <a:off x="3401822" y="2122818"/>
            <a:ext cx="1617785" cy="261610"/>
          </a:xfrm>
          <a:prstGeom prst="rect">
            <a:avLst/>
          </a:prstGeom>
          <a:noFill/>
        </p:spPr>
        <p:txBody>
          <a:bodyPr wrap="square" rtlCol="0">
            <a:spAutoFit/>
          </a:bodyPr>
          <a:lstStyle/>
          <a:p>
            <a:pPr algn="ctr"/>
            <a:r>
              <a:rPr lang="en-US" sz="1100" b="1" dirty="0" err="1">
                <a:solidFill>
                  <a:srgbClr val="002C73"/>
                </a:solidFill>
                <a:latin typeface="Azo Sans" panose="020B0603030303020204" pitchFamily="34" charset="77"/>
              </a:rPr>
              <a:t>Friz</a:t>
            </a:r>
            <a:r>
              <a:rPr lang="en-US" sz="1100" b="1" dirty="0">
                <a:solidFill>
                  <a:srgbClr val="002C73"/>
                </a:solidFill>
                <a:latin typeface="Azo Sans" panose="020B0603030303020204" pitchFamily="34" charset="77"/>
              </a:rPr>
              <a:t> Quadrata</a:t>
            </a:r>
          </a:p>
        </p:txBody>
      </p:sp>
      <p:sp>
        <p:nvSpPr>
          <p:cNvPr id="6" name="TextBox 5">
            <a:extLst>
              <a:ext uri="{FF2B5EF4-FFF2-40B4-BE49-F238E27FC236}">
                <a16:creationId xmlns:a16="http://schemas.microsoft.com/office/drawing/2014/main" id="{848AA1F9-BD8F-414C-A9D6-9A449D43C9CA}"/>
              </a:ext>
            </a:extLst>
          </p:cNvPr>
          <p:cNvSpPr txBox="1"/>
          <p:nvPr/>
        </p:nvSpPr>
        <p:spPr>
          <a:xfrm>
            <a:off x="2928637" y="2685650"/>
            <a:ext cx="2564157" cy="1477328"/>
          </a:xfrm>
          <a:prstGeom prst="rect">
            <a:avLst/>
          </a:prstGeom>
          <a:noFill/>
        </p:spPr>
        <p:txBody>
          <a:bodyPr wrap="square" rtlCol="0">
            <a:spAutoFit/>
          </a:bodyPr>
          <a:lstStyle/>
          <a:p>
            <a:pPr algn="ctr"/>
            <a:r>
              <a:rPr lang="en-US" dirty="0">
                <a:latin typeface="Friz Quadrata" pitchFamily="2" charset="0"/>
              </a:rPr>
              <a:t>Aa Bb Cc Dd </a:t>
            </a:r>
            <a:r>
              <a:rPr lang="en-US" dirty="0" err="1">
                <a:latin typeface="Friz Quadrata" pitchFamily="2" charset="0"/>
              </a:rPr>
              <a:t>Ee</a:t>
            </a:r>
            <a:r>
              <a:rPr lang="en-US" dirty="0">
                <a:latin typeface="Friz Quadrata" pitchFamily="2" charset="0"/>
              </a:rPr>
              <a:t> Ff</a:t>
            </a:r>
          </a:p>
          <a:p>
            <a:pPr algn="ctr"/>
            <a:r>
              <a:rPr lang="en-US" dirty="0">
                <a:latin typeface="Friz Quadrata" pitchFamily="2" charset="0"/>
              </a:rPr>
              <a:t>Gg </a:t>
            </a:r>
            <a:r>
              <a:rPr lang="en-US" dirty="0" err="1">
                <a:latin typeface="Friz Quadrata" pitchFamily="2" charset="0"/>
              </a:rPr>
              <a:t>Hh</a:t>
            </a:r>
            <a:r>
              <a:rPr lang="en-US" dirty="0">
                <a:latin typeface="Friz Quadrata" pitchFamily="2" charset="0"/>
              </a:rPr>
              <a:t> Ii </a:t>
            </a:r>
            <a:r>
              <a:rPr lang="en-US" dirty="0" err="1">
                <a:latin typeface="Friz Quadrata" pitchFamily="2" charset="0"/>
              </a:rPr>
              <a:t>Jj</a:t>
            </a:r>
            <a:r>
              <a:rPr lang="en-US" dirty="0">
                <a:latin typeface="Friz Quadrata" pitchFamily="2" charset="0"/>
              </a:rPr>
              <a:t> Kk </a:t>
            </a:r>
            <a:r>
              <a:rPr lang="en-US" dirty="0" err="1">
                <a:latin typeface="Friz Quadrata" pitchFamily="2" charset="0"/>
              </a:rPr>
              <a:t>Ll</a:t>
            </a:r>
            <a:endParaRPr lang="en-US" dirty="0">
              <a:latin typeface="Friz Quadrata" pitchFamily="2" charset="0"/>
            </a:endParaRPr>
          </a:p>
          <a:p>
            <a:pPr algn="ctr"/>
            <a:r>
              <a:rPr lang="en-US" dirty="0">
                <a:latin typeface="Friz Quadrata" pitchFamily="2" charset="0"/>
              </a:rPr>
              <a:t>Mm </a:t>
            </a:r>
            <a:r>
              <a:rPr lang="en-US" dirty="0" err="1">
                <a:latin typeface="Friz Quadrata" pitchFamily="2" charset="0"/>
              </a:rPr>
              <a:t>Nn</a:t>
            </a:r>
            <a:r>
              <a:rPr lang="en-US" dirty="0">
                <a:latin typeface="Friz Quadrata" pitchFamily="2" charset="0"/>
              </a:rPr>
              <a:t> </a:t>
            </a:r>
            <a:r>
              <a:rPr lang="en-US" dirty="0" err="1">
                <a:latin typeface="Friz Quadrata" pitchFamily="2" charset="0"/>
              </a:rPr>
              <a:t>Oo</a:t>
            </a:r>
            <a:r>
              <a:rPr lang="en-US" dirty="0">
                <a:latin typeface="Friz Quadrata" pitchFamily="2" charset="0"/>
              </a:rPr>
              <a:t> Pp </a:t>
            </a:r>
            <a:r>
              <a:rPr lang="en-US" dirty="0" err="1">
                <a:latin typeface="Friz Quadrata" pitchFamily="2" charset="0"/>
              </a:rPr>
              <a:t>Qq</a:t>
            </a:r>
            <a:endParaRPr lang="en-US" dirty="0">
              <a:latin typeface="Friz Quadrata" pitchFamily="2" charset="0"/>
            </a:endParaRPr>
          </a:p>
          <a:p>
            <a:pPr algn="ctr"/>
            <a:r>
              <a:rPr lang="en-US" dirty="0">
                <a:latin typeface="Friz Quadrata" pitchFamily="2" charset="0"/>
              </a:rPr>
              <a:t>Rr Ss Tt </a:t>
            </a:r>
            <a:r>
              <a:rPr lang="en-US" dirty="0" err="1">
                <a:latin typeface="Friz Quadrata" pitchFamily="2" charset="0"/>
              </a:rPr>
              <a:t>Uu</a:t>
            </a:r>
            <a:r>
              <a:rPr lang="en-US" dirty="0">
                <a:latin typeface="Friz Quadrata" pitchFamily="2" charset="0"/>
              </a:rPr>
              <a:t> </a:t>
            </a:r>
            <a:r>
              <a:rPr lang="en-US" dirty="0" err="1">
                <a:latin typeface="Friz Quadrata" pitchFamily="2" charset="0"/>
              </a:rPr>
              <a:t>Vv</a:t>
            </a:r>
            <a:r>
              <a:rPr lang="en-US" dirty="0">
                <a:latin typeface="Friz Quadrata" pitchFamily="2" charset="0"/>
              </a:rPr>
              <a:t> </a:t>
            </a:r>
            <a:r>
              <a:rPr lang="en-US" dirty="0" err="1">
                <a:latin typeface="Friz Quadrata" pitchFamily="2" charset="0"/>
              </a:rPr>
              <a:t>Ww</a:t>
            </a:r>
            <a:endParaRPr lang="en-US" dirty="0">
              <a:latin typeface="Friz Quadrata" pitchFamily="2" charset="0"/>
            </a:endParaRPr>
          </a:p>
          <a:p>
            <a:pPr algn="ctr"/>
            <a:r>
              <a:rPr lang="en-US" dirty="0">
                <a:latin typeface="Friz Quadrata" pitchFamily="2" charset="0"/>
              </a:rPr>
              <a:t>Xx </a:t>
            </a:r>
            <a:r>
              <a:rPr lang="en-US" dirty="0" err="1">
                <a:latin typeface="Friz Quadrata" pitchFamily="2" charset="0"/>
              </a:rPr>
              <a:t>Yy</a:t>
            </a:r>
            <a:r>
              <a:rPr lang="en-US" dirty="0">
                <a:latin typeface="Friz Quadrata" pitchFamily="2" charset="0"/>
              </a:rPr>
              <a:t> </a:t>
            </a:r>
            <a:r>
              <a:rPr lang="en-US" dirty="0" err="1">
                <a:latin typeface="Friz Quadrata" pitchFamily="2" charset="0"/>
              </a:rPr>
              <a:t>Zz</a:t>
            </a:r>
            <a:r>
              <a:rPr lang="en-US" dirty="0">
                <a:latin typeface="Friz Quadrata" pitchFamily="2" charset="0"/>
              </a:rPr>
              <a:t> 123456789</a:t>
            </a:r>
          </a:p>
        </p:txBody>
      </p:sp>
      <p:sp>
        <p:nvSpPr>
          <p:cNvPr id="7" name="TextBox 6">
            <a:extLst>
              <a:ext uri="{FF2B5EF4-FFF2-40B4-BE49-F238E27FC236}">
                <a16:creationId xmlns:a16="http://schemas.microsoft.com/office/drawing/2014/main" id="{6E0A318B-6F8E-244B-B8C6-7847E7D41156}"/>
              </a:ext>
            </a:extLst>
          </p:cNvPr>
          <p:cNvSpPr txBox="1"/>
          <p:nvPr/>
        </p:nvSpPr>
        <p:spPr>
          <a:xfrm>
            <a:off x="6304880" y="2127504"/>
            <a:ext cx="1617785" cy="261610"/>
          </a:xfrm>
          <a:prstGeom prst="rect">
            <a:avLst/>
          </a:prstGeom>
          <a:noFill/>
        </p:spPr>
        <p:txBody>
          <a:bodyPr wrap="square" rtlCol="0">
            <a:spAutoFit/>
          </a:bodyPr>
          <a:lstStyle/>
          <a:p>
            <a:pPr algn="ctr"/>
            <a:r>
              <a:rPr lang="en-US" sz="1100" b="1" dirty="0">
                <a:solidFill>
                  <a:srgbClr val="002C73"/>
                </a:solidFill>
                <a:latin typeface="Azo Sans" panose="020B0603030303020204" pitchFamily="34" charset="77"/>
              </a:rPr>
              <a:t>Azo Sans</a:t>
            </a:r>
          </a:p>
        </p:txBody>
      </p:sp>
      <p:sp>
        <p:nvSpPr>
          <p:cNvPr id="8" name="TextBox 7">
            <a:extLst>
              <a:ext uri="{FF2B5EF4-FFF2-40B4-BE49-F238E27FC236}">
                <a16:creationId xmlns:a16="http://schemas.microsoft.com/office/drawing/2014/main" id="{8D713B8A-5E81-8149-975D-6775095C5451}"/>
              </a:ext>
            </a:extLst>
          </p:cNvPr>
          <p:cNvSpPr txBox="1"/>
          <p:nvPr/>
        </p:nvSpPr>
        <p:spPr>
          <a:xfrm>
            <a:off x="5831695" y="2690336"/>
            <a:ext cx="2564157" cy="1477328"/>
          </a:xfrm>
          <a:prstGeom prst="rect">
            <a:avLst/>
          </a:prstGeom>
          <a:noFill/>
        </p:spPr>
        <p:txBody>
          <a:bodyPr wrap="square" rtlCol="0">
            <a:spAutoFit/>
          </a:bodyPr>
          <a:lstStyle/>
          <a:p>
            <a:pPr algn="ctr"/>
            <a:r>
              <a:rPr lang="en-US" dirty="0">
                <a:latin typeface="Azo Sans" panose="020B0603030303020204" pitchFamily="34" charset="77"/>
              </a:rPr>
              <a:t>Aa Bb Cc Dd </a:t>
            </a:r>
            <a:r>
              <a:rPr lang="en-US" dirty="0" err="1">
                <a:latin typeface="Azo Sans" panose="020B0603030303020204" pitchFamily="34" charset="77"/>
              </a:rPr>
              <a:t>Ee</a:t>
            </a:r>
            <a:r>
              <a:rPr lang="en-US" dirty="0">
                <a:latin typeface="Azo Sans" panose="020B0603030303020204" pitchFamily="34" charset="77"/>
              </a:rPr>
              <a:t> Ff</a:t>
            </a:r>
          </a:p>
          <a:p>
            <a:pPr algn="ctr"/>
            <a:r>
              <a:rPr lang="en-US" dirty="0">
                <a:latin typeface="Azo Sans" panose="020B0603030303020204" pitchFamily="34" charset="77"/>
              </a:rPr>
              <a:t>Gg </a:t>
            </a:r>
            <a:r>
              <a:rPr lang="en-US" dirty="0" err="1">
                <a:latin typeface="Azo Sans" panose="020B0603030303020204" pitchFamily="34" charset="77"/>
              </a:rPr>
              <a:t>Hh</a:t>
            </a:r>
            <a:r>
              <a:rPr lang="en-US" dirty="0">
                <a:latin typeface="Azo Sans" panose="020B0603030303020204" pitchFamily="34" charset="77"/>
              </a:rPr>
              <a:t> Ii </a:t>
            </a:r>
            <a:r>
              <a:rPr lang="en-US" dirty="0" err="1">
                <a:latin typeface="Azo Sans" panose="020B0603030303020204" pitchFamily="34" charset="77"/>
              </a:rPr>
              <a:t>Jj</a:t>
            </a:r>
            <a:r>
              <a:rPr lang="en-US" dirty="0">
                <a:latin typeface="Azo Sans" panose="020B0603030303020204" pitchFamily="34" charset="77"/>
              </a:rPr>
              <a:t> Kk </a:t>
            </a:r>
            <a:r>
              <a:rPr lang="en-US" dirty="0" err="1">
                <a:latin typeface="Azo Sans" panose="020B0603030303020204" pitchFamily="34" charset="77"/>
              </a:rPr>
              <a:t>Ll</a:t>
            </a:r>
            <a:endParaRPr lang="en-US" dirty="0">
              <a:latin typeface="Azo Sans" panose="020B0603030303020204" pitchFamily="34" charset="77"/>
            </a:endParaRPr>
          </a:p>
          <a:p>
            <a:pPr algn="ctr"/>
            <a:r>
              <a:rPr lang="en-US" dirty="0">
                <a:latin typeface="Azo Sans" panose="020B0603030303020204" pitchFamily="34" charset="77"/>
              </a:rPr>
              <a:t>Mm </a:t>
            </a:r>
            <a:r>
              <a:rPr lang="en-US" dirty="0" err="1">
                <a:latin typeface="Azo Sans" panose="020B0603030303020204" pitchFamily="34" charset="77"/>
              </a:rPr>
              <a:t>Nn</a:t>
            </a:r>
            <a:r>
              <a:rPr lang="en-US" dirty="0">
                <a:latin typeface="Azo Sans" panose="020B0603030303020204" pitchFamily="34" charset="77"/>
              </a:rPr>
              <a:t> </a:t>
            </a:r>
            <a:r>
              <a:rPr lang="en-US" dirty="0" err="1">
                <a:latin typeface="Azo Sans" panose="020B0603030303020204" pitchFamily="34" charset="77"/>
              </a:rPr>
              <a:t>Oo</a:t>
            </a:r>
            <a:r>
              <a:rPr lang="en-US" dirty="0">
                <a:latin typeface="Azo Sans" panose="020B0603030303020204" pitchFamily="34" charset="77"/>
              </a:rPr>
              <a:t> Pp </a:t>
            </a:r>
            <a:r>
              <a:rPr lang="en-US" dirty="0" err="1">
                <a:latin typeface="Azo Sans" panose="020B0603030303020204" pitchFamily="34" charset="77"/>
              </a:rPr>
              <a:t>Qq</a:t>
            </a:r>
            <a:endParaRPr lang="en-US" dirty="0">
              <a:latin typeface="Azo Sans" panose="020B0603030303020204" pitchFamily="34" charset="77"/>
            </a:endParaRPr>
          </a:p>
          <a:p>
            <a:pPr algn="ctr"/>
            <a:r>
              <a:rPr lang="en-US" dirty="0">
                <a:latin typeface="Azo Sans" panose="020B0603030303020204" pitchFamily="34" charset="77"/>
              </a:rPr>
              <a:t>Rr Ss Tt </a:t>
            </a:r>
            <a:r>
              <a:rPr lang="en-US" dirty="0" err="1">
                <a:latin typeface="Azo Sans" panose="020B0603030303020204" pitchFamily="34" charset="77"/>
              </a:rPr>
              <a:t>Uu</a:t>
            </a:r>
            <a:r>
              <a:rPr lang="en-US" dirty="0">
                <a:latin typeface="Azo Sans" panose="020B0603030303020204" pitchFamily="34" charset="77"/>
              </a:rPr>
              <a:t> </a:t>
            </a:r>
            <a:r>
              <a:rPr lang="en-US" dirty="0" err="1">
                <a:latin typeface="Azo Sans" panose="020B0603030303020204" pitchFamily="34" charset="77"/>
              </a:rPr>
              <a:t>Vv</a:t>
            </a:r>
            <a:r>
              <a:rPr lang="en-US" dirty="0">
                <a:latin typeface="Azo Sans" panose="020B0603030303020204" pitchFamily="34" charset="77"/>
              </a:rPr>
              <a:t> </a:t>
            </a:r>
            <a:r>
              <a:rPr lang="en-US" dirty="0" err="1">
                <a:latin typeface="Azo Sans" panose="020B0603030303020204" pitchFamily="34" charset="77"/>
              </a:rPr>
              <a:t>Ww</a:t>
            </a:r>
            <a:endParaRPr lang="en-US" dirty="0">
              <a:latin typeface="Azo Sans" panose="020B0603030303020204" pitchFamily="34" charset="77"/>
            </a:endParaRPr>
          </a:p>
          <a:p>
            <a:pPr algn="ctr"/>
            <a:r>
              <a:rPr lang="en-US" dirty="0">
                <a:latin typeface="Azo Sans" panose="020B0603030303020204" pitchFamily="34" charset="77"/>
              </a:rPr>
              <a:t>Xx </a:t>
            </a:r>
            <a:r>
              <a:rPr lang="en-US" dirty="0" err="1">
                <a:latin typeface="Azo Sans" panose="020B0603030303020204" pitchFamily="34" charset="77"/>
              </a:rPr>
              <a:t>Yy</a:t>
            </a:r>
            <a:r>
              <a:rPr lang="en-US" dirty="0">
                <a:latin typeface="Azo Sans" panose="020B0603030303020204" pitchFamily="34" charset="77"/>
              </a:rPr>
              <a:t> </a:t>
            </a:r>
            <a:r>
              <a:rPr lang="en-US" dirty="0" err="1">
                <a:latin typeface="Azo Sans" panose="020B0603030303020204" pitchFamily="34" charset="77"/>
              </a:rPr>
              <a:t>Zz</a:t>
            </a:r>
            <a:r>
              <a:rPr lang="en-US" dirty="0">
                <a:latin typeface="Azo Sans" panose="020B0603030303020204" pitchFamily="34" charset="77"/>
              </a:rPr>
              <a:t> 123456789</a:t>
            </a:r>
          </a:p>
        </p:txBody>
      </p:sp>
    </p:spTree>
    <p:extLst>
      <p:ext uri="{BB962C8B-B14F-4D97-AF65-F5344CB8AC3E}">
        <p14:creationId xmlns:p14="http://schemas.microsoft.com/office/powerpoint/2010/main" val="1314677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descr="blue box">
            <a:extLst>
              <a:ext uri="{FF2B5EF4-FFF2-40B4-BE49-F238E27FC236}">
                <a16:creationId xmlns:a16="http://schemas.microsoft.com/office/drawing/2014/main" id="{97FFF034-B0E3-5540-9B36-5FB73D2BF244}"/>
              </a:ext>
            </a:extLst>
          </p:cNvPr>
          <p:cNvSpPr/>
          <p:nvPr/>
        </p:nvSpPr>
        <p:spPr>
          <a:xfrm>
            <a:off x="2082174" y="3400100"/>
            <a:ext cx="1751980" cy="1114349"/>
          </a:xfrm>
          <a:prstGeom prst="rect">
            <a:avLst/>
          </a:prstGeom>
          <a:solidFill>
            <a:srgbClr val="002C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descr="blue box">
            <a:extLst>
              <a:ext uri="{FF2B5EF4-FFF2-40B4-BE49-F238E27FC236}">
                <a16:creationId xmlns:a16="http://schemas.microsoft.com/office/drawing/2014/main" id="{2A7A647F-81F1-EE47-87D6-CDEEEBDCC37D}"/>
              </a:ext>
            </a:extLst>
          </p:cNvPr>
          <p:cNvSpPr/>
          <p:nvPr/>
        </p:nvSpPr>
        <p:spPr>
          <a:xfrm>
            <a:off x="64445" y="3400100"/>
            <a:ext cx="1751980" cy="1114349"/>
          </a:xfrm>
          <a:prstGeom prst="rect">
            <a:avLst/>
          </a:prstGeom>
          <a:solidFill>
            <a:srgbClr val="002C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descr="blue box">
            <a:extLst>
              <a:ext uri="{FF2B5EF4-FFF2-40B4-BE49-F238E27FC236}">
                <a16:creationId xmlns:a16="http://schemas.microsoft.com/office/drawing/2014/main" id="{7AD5804A-DF16-824F-9ED4-6499D85BEB46}"/>
              </a:ext>
            </a:extLst>
          </p:cNvPr>
          <p:cNvSpPr/>
          <p:nvPr/>
        </p:nvSpPr>
        <p:spPr>
          <a:xfrm>
            <a:off x="4648733" y="5217835"/>
            <a:ext cx="1641845" cy="870368"/>
          </a:xfrm>
          <a:prstGeom prst="rect">
            <a:avLst/>
          </a:prstGeom>
          <a:solidFill>
            <a:srgbClr val="002C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6837C6-A284-E44A-9F19-6F42E9AC2EAB}"/>
              </a:ext>
            </a:extLst>
          </p:cNvPr>
          <p:cNvSpPr>
            <a:spLocks noGrp="1"/>
          </p:cNvSpPr>
          <p:nvPr>
            <p:ph type="title"/>
          </p:nvPr>
        </p:nvSpPr>
        <p:spPr/>
        <p:txBody>
          <a:bodyPr/>
          <a:lstStyle/>
          <a:p>
            <a:r>
              <a:rPr lang="en-US" dirty="0"/>
              <a:t>ATHLETICS</a:t>
            </a:r>
          </a:p>
        </p:txBody>
      </p:sp>
      <p:sp>
        <p:nvSpPr>
          <p:cNvPr id="4" name="TextBox 3">
            <a:extLst>
              <a:ext uri="{FF2B5EF4-FFF2-40B4-BE49-F238E27FC236}">
                <a16:creationId xmlns:a16="http://schemas.microsoft.com/office/drawing/2014/main" id="{8137D492-8BB5-5F41-995C-E69044770D8B}"/>
              </a:ext>
            </a:extLst>
          </p:cNvPr>
          <p:cNvSpPr txBox="1"/>
          <p:nvPr/>
        </p:nvSpPr>
        <p:spPr>
          <a:xfrm>
            <a:off x="19250" y="1681597"/>
            <a:ext cx="1648918" cy="246221"/>
          </a:xfrm>
          <a:prstGeom prst="rect">
            <a:avLst/>
          </a:prstGeom>
          <a:noFill/>
        </p:spPr>
        <p:txBody>
          <a:bodyPr wrap="square" rtlCol="0">
            <a:spAutoFit/>
          </a:bodyPr>
          <a:lstStyle/>
          <a:p>
            <a:r>
              <a:rPr lang="en-US" sz="1000" b="1" dirty="0">
                <a:solidFill>
                  <a:srgbClr val="002C73"/>
                </a:solidFill>
                <a:latin typeface="Azo Sans" panose="020B0603030303020204" pitchFamily="34" charset="77"/>
              </a:rPr>
              <a:t>Primary Logo</a:t>
            </a:r>
          </a:p>
        </p:txBody>
      </p:sp>
      <p:pic>
        <p:nvPicPr>
          <p:cNvPr id="6" name="Picture 5" descr="SUNY Poly Athletics primary logo ">
            <a:extLst>
              <a:ext uri="{FF2B5EF4-FFF2-40B4-BE49-F238E27FC236}">
                <a16:creationId xmlns:a16="http://schemas.microsoft.com/office/drawing/2014/main" id="{7DE46D77-8379-3C4B-9201-7B43FC6055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477" y="2120265"/>
            <a:ext cx="1603359" cy="999394"/>
          </a:xfrm>
          <a:prstGeom prst="rect">
            <a:avLst/>
          </a:prstGeom>
        </p:spPr>
      </p:pic>
      <p:pic>
        <p:nvPicPr>
          <p:cNvPr id="8" name="Picture 7" descr="SUNY Poly Athletics secondary logo on a dark background">
            <a:extLst>
              <a:ext uri="{FF2B5EF4-FFF2-40B4-BE49-F238E27FC236}">
                <a16:creationId xmlns:a16="http://schemas.microsoft.com/office/drawing/2014/main" id="{7E8D77B6-C677-6547-8AC5-2CA96FD873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82173" y="2120264"/>
            <a:ext cx="1751981" cy="999394"/>
          </a:xfrm>
          <a:prstGeom prst="rect">
            <a:avLst/>
          </a:prstGeom>
        </p:spPr>
      </p:pic>
      <p:pic>
        <p:nvPicPr>
          <p:cNvPr id="10" name="Picture 9" descr="SUNY Poly athletics wordmark">
            <a:extLst>
              <a:ext uri="{FF2B5EF4-FFF2-40B4-BE49-F238E27FC236}">
                <a16:creationId xmlns:a16="http://schemas.microsoft.com/office/drawing/2014/main" id="{D643A08C-D6A2-4D4E-9237-0ACDFE504D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08771" y="2251084"/>
            <a:ext cx="1981807" cy="737753"/>
          </a:xfrm>
          <a:prstGeom prst="rect">
            <a:avLst/>
          </a:prstGeom>
        </p:spPr>
      </p:pic>
      <p:pic>
        <p:nvPicPr>
          <p:cNvPr id="14" name="Picture 13" descr="SUNY Poly Wildcats wordmark">
            <a:extLst>
              <a:ext uri="{FF2B5EF4-FFF2-40B4-BE49-F238E27FC236}">
                <a16:creationId xmlns:a16="http://schemas.microsoft.com/office/drawing/2014/main" id="{553BD8A3-4657-5042-A4D5-E44689B452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65195" y="2299731"/>
            <a:ext cx="1981807" cy="640462"/>
          </a:xfrm>
          <a:prstGeom prst="rect">
            <a:avLst/>
          </a:prstGeom>
        </p:spPr>
      </p:pic>
      <p:sp>
        <p:nvSpPr>
          <p:cNvPr id="15" name="TextBox 14">
            <a:extLst>
              <a:ext uri="{FF2B5EF4-FFF2-40B4-BE49-F238E27FC236}">
                <a16:creationId xmlns:a16="http://schemas.microsoft.com/office/drawing/2014/main" id="{D513DD82-99F7-6E41-878D-1B012AB5929E}"/>
              </a:ext>
            </a:extLst>
          </p:cNvPr>
          <p:cNvSpPr txBox="1"/>
          <p:nvPr/>
        </p:nvSpPr>
        <p:spPr>
          <a:xfrm>
            <a:off x="2082173" y="1681597"/>
            <a:ext cx="1648918" cy="246221"/>
          </a:xfrm>
          <a:prstGeom prst="rect">
            <a:avLst/>
          </a:prstGeom>
          <a:noFill/>
        </p:spPr>
        <p:txBody>
          <a:bodyPr wrap="square" rtlCol="0">
            <a:spAutoFit/>
          </a:bodyPr>
          <a:lstStyle/>
          <a:p>
            <a:r>
              <a:rPr lang="en-US" sz="1000" b="1" dirty="0">
                <a:solidFill>
                  <a:srgbClr val="002C73"/>
                </a:solidFill>
                <a:latin typeface="Azo Sans" panose="020B0603030303020204" pitchFamily="34" charset="77"/>
              </a:rPr>
              <a:t>Secondary Logo</a:t>
            </a:r>
          </a:p>
        </p:txBody>
      </p:sp>
      <p:sp>
        <p:nvSpPr>
          <p:cNvPr id="16" name="TextBox 15">
            <a:extLst>
              <a:ext uri="{FF2B5EF4-FFF2-40B4-BE49-F238E27FC236}">
                <a16:creationId xmlns:a16="http://schemas.microsoft.com/office/drawing/2014/main" id="{655D487B-690E-0C43-BF94-B7C1E279847F}"/>
              </a:ext>
            </a:extLst>
          </p:cNvPr>
          <p:cNvSpPr txBox="1"/>
          <p:nvPr/>
        </p:nvSpPr>
        <p:spPr>
          <a:xfrm>
            <a:off x="4308770" y="1681597"/>
            <a:ext cx="2104819" cy="246221"/>
          </a:xfrm>
          <a:prstGeom prst="rect">
            <a:avLst/>
          </a:prstGeom>
          <a:noFill/>
        </p:spPr>
        <p:txBody>
          <a:bodyPr wrap="square" rtlCol="0">
            <a:spAutoFit/>
          </a:bodyPr>
          <a:lstStyle/>
          <a:p>
            <a:r>
              <a:rPr lang="en-US" sz="1000" b="1" dirty="0">
                <a:solidFill>
                  <a:srgbClr val="002C73"/>
                </a:solidFill>
                <a:latin typeface="Azo Sans" panose="020B0603030303020204" pitchFamily="34" charset="77"/>
              </a:rPr>
              <a:t>SUNY Poly Athletics Wordmark</a:t>
            </a:r>
          </a:p>
        </p:txBody>
      </p:sp>
      <p:sp>
        <p:nvSpPr>
          <p:cNvPr id="17" name="TextBox 16">
            <a:extLst>
              <a:ext uri="{FF2B5EF4-FFF2-40B4-BE49-F238E27FC236}">
                <a16:creationId xmlns:a16="http://schemas.microsoft.com/office/drawing/2014/main" id="{7C93F3EB-BD4F-6849-8AE2-752B01F7BB90}"/>
              </a:ext>
            </a:extLst>
          </p:cNvPr>
          <p:cNvSpPr txBox="1"/>
          <p:nvPr/>
        </p:nvSpPr>
        <p:spPr>
          <a:xfrm>
            <a:off x="6754673" y="1681597"/>
            <a:ext cx="2184705" cy="246221"/>
          </a:xfrm>
          <a:prstGeom prst="rect">
            <a:avLst/>
          </a:prstGeom>
          <a:noFill/>
        </p:spPr>
        <p:txBody>
          <a:bodyPr wrap="square" rtlCol="0">
            <a:spAutoFit/>
          </a:bodyPr>
          <a:lstStyle/>
          <a:p>
            <a:r>
              <a:rPr lang="en-US" sz="1000" b="1" dirty="0">
                <a:solidFill>
                  <a:srgbClr val="002C73"/>
                </a:solidFill>
                <a:latin typeface="Azo Sans" panose="020B0603030303020204" pitchFamily="34" charset="77"/>
              </a:rPr>
              <a:t>SUNY Poly Wildcats Wordmark</a:t>
            </a:r>
          </a:p>
        </p:txBody>
      </p:sp>
      <p:pic>
        <p:nvPicPr>
          <p:cNvPr id="19" name="Picture 18" descr="SUNY Poly Athletics primary logo on a dark background">
            <a:extLst>
              <a:ext uri="{FF2B5EF4-FFF2-40B4-BE49-F238E27FC236}">
                <a16:creationId xmlns:a16="http://schemas.microsoft.com/office/drawing/2014/main" id="{6CA399F9-92DE-D24B-B7AE-4C4FD0B6C34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8550" y="3463551"/>
            <a:ext cx="1603770" cy="999394"/>
          </a:xfrm>
          <a:prstGeom prst="rect">
            <a:avLst/>
          </a:prstGeom>
        </p:spPr>
      </p:pic>
      <p:pic>
        <p:nvPicPr>
          <p:cNvPr id="21" name="Picture 20" descr="SUNY Poly Athletics secondary logo on a dark background">
            <a:extLst>
              <a:ext uri="{FF2B5EF4-FFF2-40B4-BE49-F238E27FC236}">
                <a16:creationId xmlns:a16="http://schemas.microsoft.com/office/drawing/2014/main" id="{FF0F70AD-777D-B741-ADF4-212D1BCABFC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33704" y="3456023"/>
            <a:ext cx="1648918" cy="980895"/>
          </a:xfrm>
          <a:prstGeom prst="rect">
            <a:avLst/>
          </a:prstGeom>
        </p:spPr>
      </p:pic>
      <p:sp>
        <p:nvSpPr>
          <p:cNvPr id="23" name="TextBox 22">
            <a:extLst>
              <a:ext uri="{FF2B5EF4-FFF2-40B4-BE49-F238E27FC236}">
                <a16:creationId xmlns:a16="http://schemas.microsoft.com/office/drawing/2014/main" id="{FC27760A-A32B-0446-926E-B3E973895A73}"/>
              </a:ext>
            </a:extLst>
          </p:cNvPr>
          <p:cNvSpPr txBox="1"/>
          <p:nvPr/>
        </p:nvSpPr>
        <p:spPr>
          <a:xfrm>
            <a:off x="19250" y="4765557"/>
            <a:ext cx="1911860" cy="246221"/>
          </a:xfrm>
          <a:prstGeom prst="rect">
            <a:avLst/>
          </a:prstGeom>
          <a:noFill/>
        </p:spPr>
        <p:txBody>
          <a:bodyPr wrap="square" rtlCol="0">
            <a:spAutoFit/>
          </a:bodyPr>
          <a:lstStyle/>
          <a:p>
            <a:r>
              <a:rPr lang="en-US" sz="1000" b="1" dirty="0">
                <a:solidFill>
                  <a:srgbClr val="002C73"/>
                </a:solidFill>
                <a:latin typeface="Azo Sans" panose="020B0603030303020204" pitchFamily="34" charset="77"/>
              </a:rPr>
              <a:t>SUNY Poly Sports Network</a:t>
            </a:r>
          </a:p>
        </p:txBody>
      </p:sp>
      <p:pic>
        <p:nvPicPr>
          <p:cNvPr id="25" name="Picture 24" descr="SUNY Poly Sports Network logo">
            <a:extLst>
              <a:ext uri="{FF2B5EF4-FFF2-40B4-BE49-F238E27FC236}">
                <a16:creationId xmlns:a16="http://schemas.microsoft.com/office/drawing/2014/main" id="{6A9CDC58-222F-774A-A11E-41FF4D8743B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2066" y="5340281"/>
            <a:ext cx="2048613" cy="747922"/>
          </a:xfrm>
          <a:prstGeom prst="rect">
            <a:avLst/>
          </a:prstGeom>
        </p:spPr>
      </p:pic>
      <p:pic>
        <p:nvPicPr>
          <p:cNvPr id="27" name="Picture 26" descr="SUNY Poly Sports Network on dark background">
            <a:extLst>
              <a:ext uri="{FF2B5EF4-FFF2-40B4-BE49-F238E27FC236}">
                <a16:creationId xmlns:a16="http://schemas.microsoft.com/office/drawing/2014/main" id="{F6812C01-4548-284E-98E3-09F37D222B9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746430" y="5271236"/>
            <a:ext cx="1395954" cy="763565"/>
          </a:xfrm>
          <a:prstGeom prst="rect">
            <a:avLst/>
          </a:prstGeom>
        </p:spPr>
      </p:pic>
      <p:pic>
        <p:nvPicPr>
          <p:cNvPr id="29" name="Picture 28" descr="SUNY Poly Sports Network">
            <a:extLst>
              <a:ext uri="{FF2B5EF4-FFF2-40B4-BE49-F238E27FC236}">
                <a16:creationId xmlns:a16="http://schemas.microsoft.com/office/drawing/2014/main" id="{7AA8956C-D907-CE48-8DD4-6D8EF448B08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701729" y="5332459"/>
            <a:ext cx="1395954" cy="763566"/>
          </a:xfrm>
          <a:prstGeom prst="rect">
            <a:avLst/>
          </a:prstGeom>
        </p:spPr>
      </p:pic>
      <p:sp>
        <p:nvSpPr>
          <p:cNvPr id="20" name="Content Placeholder 2">
            <a:extLst>
              <a:ext uri="{FF2B5EF4-FFF2-40B4-BE49-F238E27FC236}">
                <a16:creationId xmlns:a16="http://schemas.microsoft.com/office/drawing/2014/main" id="{9ECB8C31-C4D0-964C-89E4-77BC4F94D45B}"/>
              </a:ext>
            </a:extLst>
          </p:cNvPr>
          <p:cNvSpPr>
            <a:spLocks noGrp="1"/>
          </p:cNvSpPr>
          <p:nvPr>
            <p:ph idx="1"/>
          </p:nvPr>
        </p:nvSpPr>
        <p:spPr>
          <a:xfrm>
            <a:off x="257791" y="6182416"/>
            <a:ext cx="8758321" cy="675584"/>
          </a:xfrm>
        </p:spPr>
        <p:txBody>
          <a:bodyPr>
            <a:normAutofit/>
          </a:bodyPr>
          <a:lstStyle/>
          <a:p>
            <a:pPr marL="0" indent="0">
              <a:lnSpc>
                <a:spcPct val="120000"/>
              </a:lnSpc>
              <a:buNone/>
            </a:pPr>
            <a:r>
              <a:rPr lang="en-US" sz="1000" dirty="0"/>
              <a:t>For information or questions regarding the SUNY Poly athletics logos, contact Sports Information Director Patrick Baker at </a:t>
            </a:r>
            <a:r>
              <a:rPr lang="en-US" sz="1000" dirty="0">
                <a:hlinkClick r:id="rId11"/>
              </a:rPr>
              <a:t>patrick.baker@sunypoly.edu</a:t>
            </a:r>
            <a:r>
              <a:rPr lang="en-US" sz="1000" dirty="0"/>
              <a:t>.</a:t>
            </a:r>
          </a:p>
        </p:txBody>
      </p:sp>
    </p:spTree>
    <p:extLst>
      <p:ext uri="{BB962C8B-B14F-4D97-AF65-F5344CB8AC3E}">
        <p14:creationId xmlns:p14="http://schemas.microsoft.com/office/powerpoint/2010/main" val="970821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ACB89-09BB-8A47-A75D-2D766F61CEAA}"/>
              </a:ext>
            </a:extLst>
          </p:cNvPr>
          <p:cNvSpPr>
            <a:spLocks noGrp="1"/>
          </p:cNvSpPr>
          <p:nvPr>
            <p:ph type="title"/>
          </p:nvPr>
        </p:nvSpPr>
        <p:spPr/>
        <p:txBody>
          <a:bodyPr/>
          <a:lstStyle/>
          <a:p>
            <a:r>
              <a:rPr lang="en-US" dirty="0"/>
              <a:t>POWERPOINT TEMPLATE</a:t>
            </a:r>
          </a:p>
        </p:txBody>
      </p:sp>
      <p:pic>
        <p:nvPicPr>
          <p:cNvPr id="8" name="Picture 7" descr="SUNY Poly PowerPoint template title slide layout">
            <a:extLst>
              <a:ext uri="{FF2B5EF4-FFF2-40B4-BE49-F238E27FC236}">
                <a16:creationId xmlns:a16="http://schemas.microsoft.com/office/drawing/2014/main" id="{0A51EDB5-8324-DF46-A911-2F81D82E97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2573" y="2204418"/>
            <a:ext cx="3590785" cy="2697480"/>
          </a:xfrm>
          <a:prstGeom prst="rect">
            <a:avLst/>
          </a:prstGeom>
        </p:spPr>
      </p:pic>
      <p:pic>
        <p:nvPicPr>
          <p:cNvPr id="10" name="Picture 9" descr="SUNY Poly PowerPoint template content slide layout">
            <a:extLst>
              <a:ext uri="{FF2B5EF4-FFF2-40B4-BE49-F238E27FC236}">
                <a16:creationId xmlns:a16="http://schemas.microsoft.com/office/drawing/2014/main" id="{A2154D95-C73B-364D-A7B9-7A5E7B5138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99482" y="2204418"/>
            <a:ext cx="3589126" cy="2697480"/>
          </a:xfrm>
          <a:prstGeom prst="rect">
            <a:avLst/>
          </a:prstGeom>
        </p:spPr>
      </p:pic>
      <p:sp>
        <p:nvSpPr>
          <p:cNvPr id="11" name="Content Placeholder 2">
            <a:extLst>
              <a:ext uri="{FF2B5EF4-FFF2-40B4-BE49-F238E27FC236}">
                <a16:creationId xmlns:a16="http://schemas.microsoft.com/office/drawing/2014/main" id="{A6F96015-762D-684A-A642-B84DCCC2C0DD}"/>
              </a:ext>
            </a:extLst>
          </p:cNvPr>
          <p:cNvSpPr>
            <a:spLocks noGrp="1"/>
          </p:cNvSpPr>
          <p:nvPr>
            <p:ph idx="1"/>
          </p:nvPr>
        </p:nvSpPr>
        <p:spPr>
          <a:xfrm>
            <a:off x="182240" y="5527708"/>
            <a:ext cx="7785006" cy="330240"/>
          </a:xfrm>
        </p:spPr>
        <p:txBody>
          <a:bodyPr>
            <a:normAutofit/>
          </a:bodyPr>
          <a:lstStyle/>
          <a:p>
            <a:pPr marL="0" indent="0">
              <a:lnSpc>
                <a:spcPct val="120000"/>
              </a:lnSpc>
              <a:buNone/>
            </a:pPr>
            <a:r>
              <a:rPr lang="en-US" sz="1000" dirty="0"/>
              <a:t>The SUNY Polytechnic Institute PowerPoint template is available for download on </a:t>
            </a:r>
            <a:r>
              <a:rPr lang="en-US" sz="1000" dirty="0">
                <a:hlinkClick r:id="rId4"/>
              </a:rPr>
              <a:t>sunypoly.edu/communications-marketing</a:t>
            </a:r>
            <a:r>
              <a:rPr lang="en-US" sz="1000" dirty="0"/>
              <a:t>.</a:t>
            </a:r>
          </a:p>
        </p:txBody>
      </p:sp>
      <p:sp>
        <p:nvSpPr>
          <p:cNvPr id="12" name="TextBox 11">
            <a:extLst>
              <a:ext uri="{FF2B5EF4-FFF2-40B4-BE49-F238E27FC236}">
                <a16:creationId xmlns:a16="http://schemas.microsoft.com/office/drawing/2014/main" id="{52DE6C87-290D-8B49-9C7D-854DFE721E2C}"/>
              </a:ext>
            </a:extLst>
          </p:cNvPr>
          <p:cNvSpPr txBox="1"/>
          <p:nvPr/>
        </p:nvSpPr>
        <p:spPr>
          <a:xfrm>
            <a:off x="182240" y="1890289"/>
            <a:ext cx="1648918" cy="246221"/>
          </a:xfrm>
          <a:prstGeom prst="rect">
            <a:avLst/>
          </a:prstGeom>
          <a:noFill/>
        </p:spPr>
        <p:txBody>
          <a:bodyPr wrap="square" rtlCol="0">
            <a:spAutoFit/>
          </a:bodyPr>
          <a:lstStyle/>
          <a:p>
            <a:r>
              <a:rPr lang="en-US" sz="1000" b="1" dirty="0">
                <a:solidFill>
                  <a:srgbClr val="002C73"/>
                </a:solidFill>
                <a:latin typeface="Azo Sans" panose="020B0603030303020204" pitchFamily="34" charset="77"/>
              </a:rPr>
              <a:t>Title Slide Layout</a:t>
            </a:r>
          </a:p>
        </p:txBody>
      </p:sp>
      <p:sp>
        <p:nvSpPr>
          <p:cNvPr id="13" name="TextBox 12">
            <a:extLst>
              <a:ext uri="{FF2B5EF4-FFF2-40B4-BE49-F238E27FC236}">
                <a16:creationId xmlns:a16="http://schemas.microsoft.com/office/drawing/2014/main" id="{4D8C4E72-FD55-414B-A1E4-9841E5C7C918}"/>
              </a:ext>
            </a:extLst>
          </p:cNvPr>
          <p:cNvSpPr txBox="1"/>
          <p:nvPr/>
        </p:nvSpPr>
        <p:spPr>
          <a:xfrm>
            <a:off x="4804796" y="1875362"/>
            <a:ext cx="1648918" cy="246221"/>
          </a:xfrm>
          <a:prstGeom prst="rect">
            <a:avLst/>
          </a:prstGeom>
          <a:noFill/>
        </p:spPr>
        <p:txBody>
          <a:bodyPr wrap="square" rtlCol="0">
            <a:spAutoFit/>
          </a:bodyPr>
          <a:lstStyle/>
          <a:p>
            <a:r>
              <a:rPr lang="en-US" sz="1000" b="1" dirty="0">
                <a:solidFill>
                  <a:srgbClr val="002C73"/>
                </a:solidFill>
                <a:latin typeface="Azo Sans" panose="020B0603030303020204" pitchFamily="34" charset="77"/>
              </a:rPr>
              <a:t>Content Slide Layout</a:t>
            </a:r>
          </a:p>
        </p:txBody>
      </p:sp>
    </p:spTree>
    <p:extLst>
      <p:ext uri="{BB962C8B-B14F-4D97-AF65-F5344CB8AC3E}">
        <p14:creationId xmlns:p14="http://schemas.microsoft.com/office/powerpoint/2010/main" val="201748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ACB89-09BB-8A47-A75D-2D766F61CEAA}"/>
              </a:ext>
            </a:extLst>
          </p:cNvPr>
          <p:cNvSpPr>
            <a:spLocks noGrp="1"/>
          </p:cNvSpPr>
          <p:nvPr>
            <p:ph type="title"/>
          </p:nvPr>
        </p:nvSpPr>
        <p:spPr/>
        <p:txBody>
          <a:bodyPr/>
          <a:lstStyle/>
          <a:p>
            <a:r>
              <a:rPr lang="en-US" dirty="0"/>
              <a:t>STATIONERY</a:t>
            </a:r>
          </a:p>
        </p:txBody>
      </p:sp>
      <p:sp>
        <p:nvSpPr>
          <p:cNvPr id="4" name="Content Placeholder 2">
            <a:extLst>
              <a:ext uri="{FF2B5EF4-FFF2-40B4-BE49-F238E27FC236}">
                <a16:creationId xmlns:a16="http://schemas.microsoft.com/office/drawing/2014/main" id="{7811B246-BE2F-8B43-9958-301E98831014}"/>
              </a:ext>
            </a:extLst>
          </p:cNvPr>
          <p:cNvSpPr>
            <a:spLocks noGrp="1"/>
          </p:cNvSpPr>
          <p:nvPr>
            <p:ph idx="1"/>
          </p:nvPr>
        </p:nvSpPr>
        <p:spPr>
          <a:xfrm>
            <a:off x="266167" y="5134138"/>
            <a:ext cx="8611666" cy="959161"/>
          </a:xfrm>
        </p:spPr>
        <p:txBody>
          <a:bodyPr>
            <a:normAutofit/>
          </a:bodyPr>
          <a:lstStyle/>
          <a:p>
            <a:pPr marL="0" indent="0">
              <a:lnSpc>
                <a:spcPct val="120000"/>
              </a:lnSpc>
              <a:buNone/>
            </a:pPr>
            <a:r>
              <a:rPr lang="en-US" sz="1000" dirty="0"/>
              <a:t>The SUNY Poly Office of Marketing and Communications used the following standards for all Office of the President letters and news releases:</a:t>
            </a:r>
          </a:p>
          <a:p>
            <a:pPr lvl="1">
              <a:lnSpc>
                <a:spcPct val="120000"/>
              </a:lnSpc>
              <a:buFont typeface="Arial" panose="020B0604020202020204" pitchFamily="34" charset="0"/>
              <a:buChar char="•"/>
            </a:pPr>
            <a:r>
              <a:rPr lang="en-US" sz="1000" b="1" dirty="0"/>
              <a:t>Font:</a:t>
            </a:r>
            <a:r>
              <a:rPr lang="en-US" sz="1000" dirty="0"/>
              <a:t> Calibri, 11.5 </a:t>
            </a:r>
            <a:r>
              <a:rPr lang="en-US" sz="1000" dirty="0" err="1"/>
              <a:t>pt</a:t>
            </a:r>
            <a:endParaRPr lang="en-US" sz="1000" dirty="0"/>
          </a:p>
          <a:p>
            <a:pPr lvl="1">
              <a:lnSpc>
                <a:spcPct val="120000"/>
              </a:lnSpc>
              <a:buFont typeface="Arial" panose="020B0604020202020204" pitchFamily="34" charset="0"/>
              <a:buChar char="•"/>
            </a:pPr>
            <a:r>
              <a:rPr lang="en-US" sz="1000" b="1" dirty="0"/>
              <a:t>Line Spacing: </a:t>
            </a:r>
            <a:r>
              <a:rPr lang="en-US" sz="1000" dirty="0"/>
              <a:t>Single</a:t>
            </a:r>
          </a:p>
          <a:p>
            <a:pPr lvl="1">
              <a:lnSpc>
                <a:spcPct val="120000"/>
              </a:lnSpc>
              <a:buFont typeface="Arial" panose="020B0604020202020204" pitchFamily="34" charset="0"/>
              <a:buChar char="•"/>
            </a:pPr>
            <a:r>
              <a:rPr lang="en-US" sz="1000" b="1" dirty="0"/>
              <a:t>Alignment: </a:t>
            </a:r>
            <a:r>
              <a:rPr lang="en-US" sz="1000" dirty="0"/>
              <a:t>Justified</a:t>
            </a:r>
            <a:endParaRPr lang="en-US" sz="1000" b="1" dirty="0"/>
          </a:p>
        </p:txBody>
      </p:sp>
      <p:pic>
        <p:nvPicPr>
          <p:cNvPr id="5" name="Picture 4" descr="SUNY Poly generic letterhead">
            <a:extLst>
              <a:ext uri="{FF2B5EF4-FFF2-40B4-BE49-F238E27FC236}">
                <a16:creationId xmlns:a16="http://schemas.microsoft.com/office/drawing/2014/main" id="{27B00879-E8E7-E44D-8E2A-98C8EFAA666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30235" y="1603937"/>
            <a:ext cx="2650308" cy="3428034"/>
          </a:xfrm>
          <a:prstGeom prst="rect">
            <a:avLst/>
          </a:prstGeom>
          <a:ln>
            <a:solidFill>
              <a:schemeClr val="tx1"/>
            </a:solidFill>
          </a:ln>
        </p:spPr>
      </p:pic>
      <p:sp>
        <p:nvSpPr>
          <p:cNvPr id="6" name="TextBox 5">
            <a:extLst>
              <a:ext uri="{FF2B5EF4-FFF2-40B4-BE49-F238E27FC236}">
                <a16:creationId xmlns:a16="http://schemas.microsoft.com/office/drawing/2014/main" id="{65B34D5E-C449-654A-A163-9059CF125E9C}"/>
              </a:ext>
            </a:extLst>
          </p:cNvPr>
          <p:cNvSpPr txBox="1"/>
          <p:nvPr/>
        </p:nvSpPr>
        <p:spPr>
          <a:xfrm>
            <a:off x="2976598" y="1344928"/>
            <a:ext cx="1648918" cy="246221"/>
          </a:xfrm>
          <a:prstGeom prst="rect">
            <a:avLst/>
          </a:prstGeom>
          <a:noFill/>
        </p:spPr>
        <p:txBody>
          <a:bodyPr wrap="square" rtlCol="0">
            <a:spAutoFit/>
          </a:bodyPr>
          <a:lstStyle/>
          <a:p>
            <a:r>
              <a:rPr lang="en-US" sz="1000" b="1" dirty="0">
                <a:solidFill>
                  <a:srgbClr val="002C73"/>
                </a:solidFill>
                <a:latin typeface="Azo Sans" panose="020B0603030303020204" pitchFamily="34" charset="77"/>
              </a:rPr>
              <a:t>Generic Letterhead</a:t>
            </a:r>
          </a:p>
        </p:txBody>
      </p:sp>
      <p:sp>
        <p:nvSpPr>
          <p:cNvPr id="7" name="Content Placeholder 2">
            <a:extLst>
              <a:ext uri="{FF2B5EF4-FFF2-40B4-BE49-F238E27FC236}">
                <a16:creationId xmlns:a16="http://schemas.microsoft.com/office/drawing/2014/main" id="{5C869105-5237-FB4A-9B62-94ECB57A78BE}"/>
              </a:ext>
            </a:extLst>
          </p:cNvPr>
          <p:cNvSpPr txBox="1">
            <a:spLocks/>
          </p:cNvSpPr>
          <p:nvPr/>
        </p:nvSpPr>
        <p:spPr>
          <a:xfrm>
            <a:off x="266166" y="6093298"/>
            <a:ext cx="8522233" cy="59802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Azo Sans" panose="020B0603030303020204" pitchFamily="34" charset="77"/>
                <a:ea typeface="+mn-ea"/>
                <a:cs typeface="Azo Sans" panose="020B0603030303020204" pitchFamily="34" charset="77"/>
              </a:defRPr>
            </a:lvl1pPr>
            <a:lvl2pPr marL="742950" indent="-285750" algn="l" defTabSz="457200" rtl="0" eaLnBrk="1" latinLnBrk="0" hangingPunct="1">
              <a:spcBef>
                <a:spcPct val="20000"/>
              </a:spcBef>
              <a:buFont typeface="Arial"/>
              <a:buChar char="–"/>
              <a:defRPr sz="2000" kern="1200">
                <a:solidFill>
                  <a:schemeClr val="tx1"/>
                </a:solidFill>
                <a:latin typeface="Azo Sans" panose="020B0603030303020204" pitchFamily="34" charset="77"/>
                <a:ea typeface="+mn-ea"/>
                <a:cs typeface="Azo Sans" panose="020B0603030303020204" pitchFamily="34" charset="77"/>
              </a:defRPr>
            </a:lvl2pPr>
            <a:lvl3pPr marL="1143000" indent="-228600" algn="l" defTabSz="457200" rtl="0" eaLnBrk="1" latinLnBrk="0" hangingPunct="1">
              <a:spcBef>
                <a:spcPct val="20000"/>
              </a:spcBef>
              <a:buFont typeface="Arial"/>
              <a:buChar char="•"/>
              <a:defRPr sz="1800" kern="1200">
                <a:solidFill>
                  <a:schemeClr val="tx1"/>
                </a:solidFill>
                <a:latin typeface="Azo Sans" panose="020B0603030303020204" pitchFamily="34" charset="77"/>
                <a:ea typeface="+mn-ea"/>
                <a:cs typeface="Azo Sans" panose="020B0603030303020204" pitchFamily="34" charset="77"/>
              </a:defRPr>
            </a:lvl3pPr>
            <a:lvl4pPr marL="1600200" indent="-228600" algn="l" defTabSz="457200" rtl="0" eaLnBrk="1" latinLnBrk="0" hangingPunct="1">
              <a:spcBef>
                <a:spcPct val="20000"/>
              </a:spcBef>
              <a:buFont typeface="Arial"/>
              <a:buChar char="–"/>
              <a:defRPr sz="1600" kern="1200">
                <a:solidFill>
                  <a:schemeClr val="tx1"/>
                </a:solidFill>
                <a:latin typeface="Azo Sans" panose="020B0603030303020204" pitchFamily="34" charset="77"/>
                <a:ea typeface="+mn-ea"/>
                <a:cs typeface="Azo Sans" panose="020B0603030303020204" pitchFamily="34" charset="77"/>
              </a:defRPr>
            </a:lvl4pPr>
            <a:lvl5pPr marL="2057400" indent="-228600" algn="l" defTabSz="457200" rtl="0" eaLnBrk="1" latinLnBrk="0" hangingPunct="1">
              <a:spcBef>
                <a:spcPct val="20000"/>
              </a:spcBef>
              <a:buFont typeface="Arial"/>
              <a:buChar char="»"/>
              <a:defRPr sz="1400" kern="1200">
                <a:solidFill>
                  <a:schemeClr val="tx1"/>
                </a:solidFill>
                <a:latin typeface="Azo Sans" panose="020B0603030303020204" pitchFamily="34" charset="77"/>
                <a:ea typeface="+mn-ea"/>
                <a:cs typeface="Azo Sans" panose="020B0603030303020204" pitchFamily="34" charset="77"/>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1000" dirty="0"/>
              <a:t>To have stationery printed for your office or department, please contact Mike </a:t>
            </a:r>
            <a:r>
              <a:rPr lang="en-US" sz="1000" dirty="0" err="1"/>
              <a:t>DeCicco</a:t>
            </a:r>
            <a:r>
              <a:rPr lang="en-US" sz="1000" dirty="0"/>
              <a:t> at </a:t>
            </a:r>
            <a:r>
              <a:rPr lang="en-US" sz="1000" dirty="0">
                <a:hlinkClick r:id="rId3"/>
              </a:rPr>
              <a:t>deciccm@sunypoly.edu</a:t>
            </a:r>
            <a:r>
              <a:rPr lang="en-US" sz="1000" dirty="0"/>
              <a:t>. An electronic version  of the stationery is available at </a:t>
            </a:r>
            <a:r>
              <a:rPr lang="en-US" sz="1000" dirty="0">
                <a:hlinkClick r:id="rId4"/>
              </a:rPr>
              <a:t>sunypoly.edu/communications-marketing</a:t>
            </a:r>
            <a:r>
              <a:rPr lang="en-US" sz="1000" dirty="0"/>
              <a:t>.</a:t>
            </a:r>
          </a:p>
        </p:txBody>
      </p:sp>
    </p:spTree>
    <p:extLst>
      <p:ext uri="{BB962C8B-B14F-4D97-AF65-F5344CB8AC3E}">
        <p14:creationId xmlns:p14="http://schemas.microsoft.com/office/powerpoint/2010/main" val="3630905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EA4E8-501F-F049-A74B-CBEABCCFB258}"/>
              </a:ext>
            </a:extLst>
          </p:cNvPr>
          <p:cNvSpPr>
            <a:spLocks noGrp="1"/>
          </p:cNvSpPr>
          <p:nvPr>
            <p:ph type="title"/>
          </p:nvPr>
        </p:nvSpPr>
        <p:spPr/>
        <p:txBody>
          <a:bodyPr/>
          <a:lstStyle/>
          <a:p>
            <a:r>
              <a:rPr lang="en-US" dirty="0"/>
              <a:t>BUSINESS CARDS</a:t>
            </a:r>
          </a:p>
        </p:txBody>
      </p:sp>
      <p:sp>
        <p:nvSpPr>
          <p:cNvPr id="4" name="Content Placeholder 2">
            <a:extLst>
              <a:ext uri="{FF2B5EF4-FFF2-40B4-BE49-F238E27FC236}">
                <a16:creationId xmlns:a16="http://schemas.microsoft.com/office/drawing/2014/main" id="{0099111E-0CBD-FC40-B2B4-99167E55AF5D}"/>
              </a:ext>
            </a:extLst>
          </p:cNvPr>
          <p:cNvSpPr>
            <a:spLocks noGrp="1"/>
          </p:cNvSpPr>
          <p:nvPr>
            <p:ph idx="1"/>
          </p:nvPr>
        </p:nvSpPr>
        <p:spPr>
          <a:xfrm>
            <a:off x="131085" y="1668378"/>
            <a:ext cx="2554565" cy="803908"/>
          </a:xfrm>
        </p:spPr>
        <p:txBody>
          <a:bodyPr>
            <a:normAutofit/>
          </a:bodyPr>
          <a:lstStyle/>
          <a:p>
            <a:pPr marL="0" indent="0">
              <a:lnSpc>
                <a:spcPct val="120000"/>
              </a:lnSpc>
              <a:buNone/>
            </a:pPr>
            <a:r>
              <a:rPr lang="en-US" sz="1100" dirty="0"/>
              <a:t>The following are the only approved business card templates for faculty and staff.</a:t>
            </a:r>
          </a:p>
        </p:txBody>
      </p:sp>
      <p:pic>
        <p:nvPicPr>
          <p:cNvPr id="8" name="Picture 7" descr="SUNY Polytechnic Institute business card for Utica faculty and staff">
            <a:extLst>
              <a:ext uri="{FF2B5EF4-FFF2-40B4-BE49-F238E27FC236}">
                <a16:creationId xmlns:a16="http://schemas.microsoft.com/office/drawing/2014/main" id="{54940B58-281E-514B-8EF5-5D0BCDCF51D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46637" y="2986360"/>
            <a:ext cx="3213100" cy="1836057"/>
          </a:xfrm>
          <a:prstGeom prst="rect">
            <a:avLst/>
          </a:prstGeom>
        </p:spPr>
      </p:pic>
      <p:sp>
        <p:nvSpPr>
          <p:cNvPr id="9" name="TextBox 8">
            <a:extLst>
              <a:ext uri="{FF2B5EF4-FFF2-40B4-BE49-F238E27FC236}">
                <a16:creationId xmlns:a16="http://schemas.microsoft.com/office/drawing/2014/main" id="{C618632B-A208-9D46-BFB2-FCE0D85A37A6}"/>
              </a:ext>
            </a:extLst>
          </p:cNvPr>
          <p:cNvSpPr txBox="1"/>
          <p:nvPr/>
        </p:nvSpPr>
        <p:spPr>
          <a:xfrm>
            <a:off x="704268" y="2705991"/>
            <a:ext cx="1885465" cy="246221"/>
          </a:xfrm>
          <a:prstGeom prst="rect">
            <a:avLst/>
          </a:prstGeom>
          <a:noFill/>
        </p:spPr>
        <p:txBody>
          <a:bodyPr wrap="square" rtlCol="0">
            <a:spAutoFit/>
          </a:bodyPr>
          <a:lstStyle/>
          <a:p>
            <a:r>
              <a:rPr lang="en-US" sz="1000" b="1" dirty="0">
                <a:solidFill>
                  <a:srgbClr val="002C73"/>
                </a:solidFill>
                <a:latin typeface="Azo Sans" panose="020B0603030303020204" pitchFamily="34" charset="77"/>
              </a:rPr>
              <a:t>For Faculty + Staff:</a:t>
            </a:r>
          </a:p>
        </p:txBody>
      </p:sp>
      <p:sp>
        <p:nvSpPr>
          <p:cNvPr id="11" name="Content Placeholder 2">
            <a:extLst>
              <a:ext uri="{FF2B5EF4-FFF2-40B4-BE49-F238E27FC236}">
                <a16:creationId xmlns:a16="http://schemas.microsoft.com/office/drawing/2014/main" id="{A0B3E014-65CA-324E-85FB-6D0CD3B88570}"/>
              </a:ext>
            </a:extLst>
          </p:cNvPr>
          <p:cNvSpPr txBox="1">
            <a:spLocks/>
          </p:cNvSpPr>
          <p:nvPr/>
        </p:nvSpPr>
        <p:spPr>
          <a:xfrm>
            <a:off x="686803" y="5436163"/>
            <a:ext cx="8522233" cy="44139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Azo Sans" panose="020B0603030303020204" pitchFamily="34" charset="77"/>
                <a:ea typeface="+mn-ea"/>
                <a:cs typeface="Azo Sans" panose="020B0603030303020204" pitchFamily="34" charset="77"/>
              </a:defRPr>
            </a:lvl1pPr>
            <a:lvl2pPr marL="742950" indent="-285750" algn="l" defTabSz="457200" rtl="0" eaLnBrk="1" latinLnBrk="0" hangingPunct="1">
              <a:spcBef>
                <a:spcPct val="20000"/>
              </a:spcBef>
              <a:buFont typeface="Arial"/>
              <a:buChar char="–"/>
              <a:defRPr sz="2000" kern="1200">
                <a:solidFill>
                  <a:schemeClr val="tx1"/>
                </a:solidFill>
                <a:latin typeface="Azo Sans" panose="020B0603030303020204" pitchFamily="34" charset="77"/>
                <a:ea typeface="+mn-ea"/>
                <a:cs typeface="Azo Sans" panose="020B0603030303020204" pitchFamily="34" charset="77"/>
              </a:defRPr>
            </a:lvl2pPr>
            <a:lvl3pPr marL="1143000" indent="-228600" algn="l" defTabSz="457200" rtl="0" eaLnBrk="1" latinLnBrk="0" hangingPunct="1">
              <a:spcBef>
                <a:spcPct val="20000"/>
              </a:spcBef>
              <a:buFont typeface="Arial"/>
              <a:buChar char="•"/>
              <a:defRPr sz="1800" kern="1200">
                <a:solidFill>
                  <a:schemeClr val="tx1"/>
                </a:solidFill>
                <a:latin typeface="Azo Sans" panose="020B0603030303020204" pitchFamily="34" charset="77"/>
                <a:ea typeface="+mn-ea"/>
                <a:cs typeface="Azo Sans" panose="020B0603030303020204" pitchFamily="34" charset="77"/>
              </a:defRPr>
            </a:lvl3pPr>
            <a:lvl4pPr marL="1600200" indent="-228600" algn="l" defTabSz="457200" rtl="0" eaLnBrk="1" latinLnBrk="0" hangingPunct="1">
              <a:spcBef>
                <a:spcPct val="20000"/>
              </a:spcBef>
              <a:buFont typeface="Arial"/>
              <a:buChar char="–"/>
              <a:defRPr sz="1600" kern="1200">
                <a:solidFill>
                  <a:schemeClr val="tx1"/>
                </a:solidFill>
                <a:latin typeface="Azo Sans" panose="020B0603030303020204" pitchFamily="34" charset="77"/>
                <a:ea typeface="+mn-ea"/>
                <a:cs typeface="Azo Sans" panose="020B0603030303020204" pitchFamily="34" charset="77"/>
              </a:defRPr>
            </a:lvl4pPr>
            <a:lvl5pPr marL="2057400" indent="-228600" algn="l" defTabSz="457200" rtl="0" eaLnBrk="1" latinLnBrk="0" hangingPunct="1">
              <a:spcBef>
                <a:spcPct val="20000"/>
              </a:spcBef>
              <a:buFont typeface="Arial"/>
              <a:buChar char="»"/>
              <a:defRPr sz="1400" kern="1200">
                <a:solidFill>
                  <a:schemeClr val="tx1"/>
                </a:solidFill>
                <a:latin typeface="Azo Sans" panose="020B0603030303020204" pitchFamily="34" charset="77"/>
                <a:ea typeface="+mn-ea"/>
                <a:cs typeface="Azo Sans" panose="020B0603030303020204" pitchFamily="34" charset="77"/>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1000" dirty="0"/>
              <a:t>To request new business cards, please contact:</a:t>
            </a:r>
          </a:p>
        </p:txBody>
      </p:sp>
      <p:sp>
        <p:nvSpPr>
          <p:cNvPr id="12" name="Content Placeholder 2">
            <a:extLst>
              <a:ext uri="{FF2B5EF4-FFF2-40B4-BE49-F238E27FC236}">
                <a16:creationId xmlns:a16="http://schemas.microsoft.com/office/drawing/2014/main" id="{9999BBEE-F11C-8B4C-A384-80AAC780096A}"/>
              </a:ext>
            </a:extLst>
          </p:cNvPr>
          <p:cNvSpPr txBox="1">
            <a:spLocks/>
          </p:cNvSpPr>
          <p:nvPr/>
        </p:nvSpPr>
        <p:spPr>
          <a:xfrm>
            <a:off x="746637" y="5735359"/>
            <a:ext cx="2554565" cy="5980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200" kern="1200">
                <a:solidFill>
                  <a:schemeClr val="tx1"/>
                </a:solidFill>
                <a:latin typeface="Azo Sans" panose="020B0603030303020204" pitchFamily="34" charset="77"/>
                <a:ea typeface="+mn-ea"/>
                <a:cs typeface="Azo Sans" panose="020B0603030303020204" pitchFamily="34" charset="77"/>
              </a:defRPr>
            </a:lvl1pPr>
            <a:lvl2pPr marL="742950" indent="-285750" algn="l" defTabSz="457200" rtl="0" eaLnBrk="1" latinLnBrk="0" hangingPunct="1">
              <a:spcBef>
                <a:spcPct val="20000"/>
              </a:spcBef>
              <a:buFont typeface="Arial"/>
              <a:buChar char="–"/>
              <a:defRPr sz="2000" kern="1200">
                <a:solidFill>
                  <a:schemeClr val="tx1"/>
                </a:solidFill>
                <a:latin typeface="Azo Sans" panose="020B0603030303020204" pitchFamily="34" charset="77"/>
                <a:ea typeface="+mn-ea"/>
                <a:cs typeface="Azo Sans" panose="020B0603030303020204" pitchFamily="34" charset="77"/>
              </a:defRPr>
            </a:lvl2pPr>
            <a:lvl3pPr marL="1143000" indent="-228600" algn="l" defTabSz="457200" rtl="0" eaLnBrk="1" latinLnBrk="0" hangingPunct="1">
              <a:spcBef>
                <a:spcPct val="20000"/>
              </a:spcBef>
              <a:buFont typeface="Arial"/>
              <a:buChar char="•"/>
              <a:defRPr sz="1800" kern="1200">
                <a:solidFill>
                  <a:schemeClr val="tx1"/>
                </a:solidFill>
                <a:latin typeface="Azo Sans" panose="020B0603030303020204" pitchFamily="34" charset="77"/>
                <a:ea typeface="+mn-ea"/>
                <a:cs typeface="Azo Sans" panose="020B0603030303020204" pitchFamily="34" charset="77"/>
              </a:defRPr>
            </a:lvl3pPr>
            <a:lvl4pPr marL="1600200" indent="-228600" algn="l" defTabSz="457200" rtl="0" eaLnBrk="1" latinLnBrk="0" hangingPunct="1">
              <a:spcBef>
                <a:spcPct val="20000"/>
              </a:spcBef>
              <a:buFont typeface="Arial"/>
              <a:buChar char="–"/>
              <a:defRPr sz="1600" kern="1200">
                <a:solidFill>
                  <a:schemeClr val="tx1"/>
                </a:solidFill>
                <a:latin typeface="Azo Sans" panose="020B0603030303020204" pitchFamily="34" charset="77"/>
                <a:ea typeface="+mn-ea"/>
                <a:cs typeface="Azo Sans" panose="020B0603030303020204" pitchFamily="34" charset="77"/>
              </a:defRPr>
            </a:lvl4pPr>
            <a:lvl5pPr marL="2057400" indent="-228600" algn="l" defTabSz="457200" rtl="0" eaLnBrk="1" latinLnBrk="0" hangingPunct="1">
              <a:spcBef>
                <a:spcPct val="20000"/>
              </a:spcBef>
              <a:buFont typeface="Arial"/>
              <a:buChar char="»"/>
              <a:defRPr sz="1400" kern="1200">
                <a:solidFill>
                  <a:schemeClr val="tx1"/>
                </a:solidFill>
                <a:latin typeface="Azo Sans" panose="020B0603030303020204" pitchFamily="34" charset="77"/>
                <a:ea typeface="+mn-ea"/>
                <a:cs typeface="Azo Sans" panose="020B0603030303020204" pitchFamily="34" charset="77"/>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Font typeface="Arial"/>
              <a:buNone/>
            </a:pPr>
            <a:r>
              <a:rPr lang="en-US" sz="1000" b="1" dirty="0"/>
              <a:t>Director of Publications</a:t>
            </a:r>
          </a:p>
          <a:p>
            <a:pPr marL="0" indent="0">
              <a:lnSpc>
                <a:spcPct val="120000"/>
              </a:lnSpc>
              <a:buNone/>
            </a:pPr>
            <a:r>
              <a:rPr lang="en-US" sz="1000" dirty="0"/>
              <a:t>Mike </a:t>
            </a:r>
            <a:r>
              <a:rPr lang="en-US" sz="1000" dirty="0" err="1"/>
              <a:t>DeCicco</a:t>
            </a:r>
            <a:r>
              <a:rPr lang="en-US" sz="1000" dirty="0"/>
              <a:t>, </a:t>
            </a:r>
            <a:r>
              <a:rPr lang="en-US" sz="1000" dirty="0">
                <a:hlinkClick r:id="rId3"/>
              </a:rPr>
              <a:t>deciccm@sunypoly.edu</a:t>
            </a:r>
            <a:r>
              <a:rPr lang="en-US" sz="1000" dirty="0"/>
              <a:t> </a:t>
            </a:r>
          </a:p>
        </p:txBody>
      </p:sp>
    </p:spTree>
    <p:extLst>
      <p:ext uri="{BB962C8B-B14F-4D97-AF65-F5344CB8AC3E}">
        <p14:creationId xmlns:p14="http://schemas.microsoft.com/office/powerpoint/2010/main" val="3958968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EA4E8-501F-F049-A74B-CBEABCCFB258}"/>
              </a:ext>
            </a:extLst>
          </p:cNvPr>
          <p:cNvSpPr>
            <a:spLocks noGrp="1"/>
          </p:cNvSpPr>
          <p:nvPr>
            <p:ph type="title"/>
          </p:nvPr>
        </p:nvSpPr>
        <p:spPr/>
        <p:txBody>
          <a:bodyPr/>
          <a:lstStyle/>
          <a:p>
            <a:r>
              <a:rPr lang="en-US" dirty="0"/>
              <a:t>EMAIL SIGNATURES</a:t>
            </a:r>
          </a:p>
        </p:txBody>
      </p:sp>
      <p:sp>
        <p:nvSpPr>
          <p:cNvPr id="4" name="Content Placeholder 2">
            <a:extLst>
              <a:ext uri="{FF2B5EF4-FFF2-40B4-BE49-F238E27FC236}">
                <a16:creationId xmlns:a16="http://schemas.microsoft.com/office/drawing/2014/main" id="{0099111E-0CBD-FC40-B2B4-99167E55AF5D}"/>
              </a:ext>
            </a:extLst>
          </p:cNvPr>
          <p:cNvSpPr>
            <a:spLocks noGrp="1"/>
          </p:cNvSpPr>
          <p:nvPr>
            <p:ph idx="1"/>
          </p:nvPr>
        </p:nvSpPr>
        <p:spPr>
          <a:xfrm>
            <a:off x="131085" y="1668378"/>
            <a:ext cx="8456602" cy="352254"/>
          </a:xfrm>
        </p:spPr>
        <p:txBody>
          <a:bodyPr>
            <a:normAutofit/>
          </a:bodyPr>
          <a:lstStyle/>
          <a:p>
            <a:pPr marL="0" indent="0">
              <a:lnSpc>
                <a:spcPct val="120000"/>
              </a:lnSpc>
              <a:buNone/>
            </a:pPr>
            <a:r>
              <a:rPr lang="en-US" sz="1100" dirty="0"/>
              <a:t>The following are some general rules for SUNY Poly email signatures.</a:t>
            </a:r>
          </a:p>
        </p:txBody>
      </p:sp>
      <p:sp>
        <p:nvSpPr>
          <p:cNvPr id="11" name="TextBox 10">
            <a:extLst>
              <a:ext uri="{FF2B5EF4-FFF2-40B4-BE49-F238E27FC236}">
                <a16:creationId xmlns:a16="http://schemas.microsoft.com/office/drawing/2014/main" id="{D8A66531-8A39-2D4E-9E60-BD1CD7445472}"/>
              </a:ext>
            </a:extLst>
          </p:cNvPr>
          <p:cNvSpPr txBox="1"/>
          <p:nvPr/>
        </p:nvSpPr>
        <p:spPr>
          <a:xfrm>
            <a:off x="224688" y="3738989"/>
            <a:ext cx="1885465" cy="246221"/>
          </a:xfrm>
          <a:prstGeom prst="rect">
            <a:avLst/>
          </a:prstGeom>
          <a:noFill/>
        </p:spPr>
        <p:txBody>
          <a:bodyPr wrap="square" rtlCol="0">
            <a:spAutoFit/>
          </a:bodyPr>
          <a:lstStyle/>
          <a:p>
            <a:r>
              <a:rPr lang="en-US" sz="1000" b="1" dirty="0">
                <a:solidFill>
                  <a:srgbClr val="002C73"/>
                </a:solidFill>
                <a:latin typeface="Azo Sans" panose="020B0603030303020204" pitchFamily="34" charset="77"/>
              </a:rPr>
              <a:t>Email Signature Samples:</a:t>
            </a:r>
          </a:p>
        </p:txBody>
      </p:sp>
      <p:sp>
        <p:nvSpPr>
          <p:cNvPr id="3" name="TextBox 2">
            <a:extLst>
              <a:ext uri="{FF2B5EF4-FFF2-40B4-BE49-F238E27FC236}">
                <a16:creationId xmlns:a16="http://schemas.microsoft.com/office/drawing/2014/main" id="{5BCFECCB-D2D6-9842-84B7-8991A9DC860F}"/>
              </a:ext>
            </a:extLst>
          </p:cNvPr>
          <p:cNvSpPr txBox="1"/>
          <p:nvPr/>
        </p:nvSpPr>
        <p:spPr>
          <a:xfrm>
            <a:off x="224688" y="4238045"/>
            <a:ext cx="3344274" cy="1477328"/>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Jane Doe, Ph.D.</a:t>
            </a:r>
          </a:p>
          <a:p>
            <a:r>
              <a:rPr lang="en-US" sz="1000" dirty="0">
                <a:latin typeface="Arial" panose="020B0604020202020204" pitchFamily="34" charset="0"/>
                <a:cs typeface="Arial" panose="020B0604020202020204" pitchFamily="34" charset="0"/>
              </a:rPr>
              <a:t>Associate Professor</a:t>
            </a:r>
          </a:p>
          <a:p>
            <a:r>
              <a:rPr lang="en-US" sz="1000" dirty="0">
                <a:latin typeface="Arial" panose="020B0604020202020204" pitchFamily="34" charset="0"/>
                <a:cs typeface="Arial" panose="020B0604020202020204" pitchFamily="34" charset="0"/>
              </a:rPr>
              <a:t>SUNY Polytechnic Institute</a:t>
            </a:r>
          </a:p>
          <a:p>
            <a:r>
              <a:rPr lang="en-US" sz="1000" dirty="0">
                <a:latin typeface="Arial" panose="020B0604020202020204" pitchFamily="34" charset="0"/>
                <a:cs typeface="Arial" panose="020B0604020202020204" pitchFamily="34" charset="0"/>
              </a:rPr>
              <a:t>Department of Mathematics and Physics</a:t>
            </a:r>
          </a:p>
          <a:p>
            <a:r>
              <a:rPr lang="en-US" sz="1000" dirty="0">
                <a:latin typeface="Arial" panose="020B0604020202020204" pitchFamily="34" charset="0"/>
                <a:cs typeface="Arial" panose="020B0604020202020204" pitchFamily="34" charset="0"/>
              </a:rPr>
              <a:t>100 Seymour Road</a:t>
            </a:r>
          </a:p>
          <a:p>
            <a:r>
              <a:rPr lang="en-US" sz="1000" dirty="0">
                <a:latin typeface="Arial" panose="020B0604020202020204" pitchFamily="34" charset="0"/>
                <a:cs typeface="Arial" panose="020B0604020202020204" pitchFamily="34" charset="0"/>
              </a:rPr>
              <a:t>Utica, NY 13502</a:t>
            </a:r>
          </a:p>
          <a:p>
            <a:r>
              <a:rPr lang="en-US" sz="1000" dirty="0">
                <a:latin typeface="Arial" panose="020B0604020202020204" pitchFamily="34" charset="0"/>
                <a:cs typeface="Arial" panose="020B0604020202020204" pitchFamily="34" charset="0"/>
              </a:rPr>
              <a:t>315-123-4567 (office)</a:t>
            </a:r>
          </a:p>
          <a:p>
            <a:r>
              <a:rPr lang="en-US" sz="1000" dirty="0">
                <a:latin typeface="Arial" panose="020B0604020202020204" pitchFamily="34" charset="0"/>
                <a:cs typeface="Arial" panose="020B0604020202020204" pitchFamily="34" charset="0"/>
              </a:rPr>
              <a:t>315-765-4321 (cell)</a:t>
            </a:r>
          </a:p>
          <a:p>
            <a:endParaRPr lang="en-US" sz="1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EE147A8-2888-4049-B176-3923E81DF3F6}"/>
              </a:ext>
            </a:extLst>
          </p:cNvPr>
          <p:cNvSpPr txBox="1"/>
          <p:nvPr/>
        </p:nvSpPr>
        <p:spPr>
          <a:xfrm>
            <a:off x="267680" y="2101159"/>
            <a:ext cx="3677667" cy="1384995"/>
          </a:xfrm>
          <a:prstGeom prst="rect">
            <a:avLst/>
          </a:prstGeom>
          <a:noFill/>
        </p:spPr>
        <p:txBody>
          <a:bodyPr wrap="square" rtlCol="0">
            <a:spAutoFit/>
          </a:bodyPr>
          <a:lstStyle/>
          <a:p>
            <a:r>
              <a:rPr lang="en-US" sz="1400" b="1" dirty="0">
                <a:solidFill>
                  <a:srgbClr val="002C73"/>
                </a:solidFill>
                <a:latin typeface="Azo Sans" panose="020B0603030303020204" pitchFamily="34" charset="77"/>
              </a:rPr>
              <a:t>Do:</a:t>
            </a:r>
          </a:p>
          <a:p>
            <a:pPr marL="171450" indent="-171450">
              <a:buFont typeface="Arial" panose="020B0604020202020204" pitchFamily="34" charset="0"/>
              <a:buChar char="•"/>
            </a:pPr>
            <a:r>
              <a:rPr lang="en-US" sz="1000" dirty="0">
                <a:latin typeface="Azo Sans" panose="020B0603030303020204" pitchFamily="34" charset="77"/>
              </a:rPr>
              <a:t>Use a font that is easy to read (Arial or Calibri) in an appropriate size </a:t>
            </a:r>
          </a:p>
          <a:p>
            <a:pPr marL="171450" indent="-171450">
              <a:buFont typeface="Arial" panose="020B0604020202020204" pitchFamily="34" charset="0"/>
              <a:buChar char="•"/>
            </a:pPr>
            <a:r>
              <a:rPr lang="en-US" sz="1000" dirty="0">
                <a:latin typeface="Azo Sans" panose="020B0603030303020204" pitchFamily="34" charset="77"/>
              </a:rPr>
              <a:t>List SUNY Polytechnic Institute before the college, office, or department in your signature</a:t>
            </a:r>
          </a:p>
          <a:p>
            <a:pPr marL="171450" indent="-171450">
              <a:buFont typeface="Arial" panose="020B0604020202020204" pitchFamily="34" charset="0"/>
              <a:buChar char="•"/>
            </a:pPr>
            <a:r>
              <a:rPr lang="en-US" sz="1000" dirty="0">
                <a:latin typeface="Azo Sans" panose="020B0603030303020204" pitchFamily="34" charset="77"/>
              </a:rPr>
              <a:t>Make it brief </a:t>
            </a:r>
            <a:r>
              <a:rPr lang="en-US" sz="1000">
                <a:latin typeface="Azo Sans" panose="020B0603030303020204" pitchFamily="34" charset="77"/>
              </a:rPr>
              <a:t>and include </a:t>
            </a:r>
            <a:r>
              <a:rPr lang="en-US" sz="1000" dirty="0">
                <a:latin typeface="Azo Sans" panose="020B0603030303020204" pitchFamily="34" charset="77"/>
              </a:rPr>
              <a:t>only essential information</a:t>
            </a:r>
          </a:p>
          <a:p>
            <a:pPr marL="171450" indent="-171450">
              <a:buFont typeface="Arial" panose="020B0604020202020204" pitchFamily="34" charset="0"/>
              <a:buChar char="•"/>
            </a:pPr>
            <a:r>
              <a:rPr lang="en-US" sz="1000" dirty="0">
                <a:latin typeface="Azo Sans" panose="020B0603030303020204" pitchFamily="34" charset="77"/>
              </a:rPr>
              <a:t>Include simple </a:t>
            </a:r>
            <a:r>
              <a:rPr lang="en-US" sz="1000" dirty="0" err="1">
                <a:latin typeface="Azo Sans" panose="020B0603030303020204" pitchFamily="34" charset="77"/>
              </a:rPr>
              <a:t>urls</a:t>
            </a:r>
            <a:endParaRPr lang="en-US" sz="1000" dirty="0">
              <a:latin typeface="Azo Sans" panose="020B0603030303020204" pitchFamily="34" charset="77"/>
            </a:endParaRPr>
          </a:p>
          <a:p>
            <a:pPr marL="171450" indent="-171450">
              <a:buFont typeface="Arial" panose="020B0604020202020204" pitchFamily="34" charset="0"/>
              <a:buChar char="•"/>
            </a:pPr>
            <a:r>
              <a:rPr lang="en-US" sz="1000" dirty="0">
                <a:latin typeface="Azo Sans" panose="020B0603030303020204" pitchFamily="34" charset="77"/>
              </a:rPr>
              <a:t>Include social media </a:t>
            </a:r>
            <a:r>
              <a:rPr lang="en-US" sz="1000" dirty="0" err="1">
                <a:latin typeface="Azo Sans" panose="020B0603030303020204" pitchFamily="34" charset="77"/>
              </a:rPr>
              <a:t>urls</a:t>
            </a:r>
            <a:r>
              <a:rPr lang="en-US" sz="1000" dirty="0">
                <a:latin typeface="Azo Sans" panose="020B0603030303020204" pitchFamily="34" charset="77"/>
              </a:rPr>
              <a:t> as plain text, without icons</a:t>
            </a:r>
          </a:p>
        </p:txBody>
      </p:sp>
      <p:sp>
        <p:nvSpPr>
          <p:cNvPr id="12" name="TextBox 11">
            <a:extLst>
              <a:ext uri="{FF2B5EF4-FFF2-40B4-BE49-F238E27FC236}">
                <a16:creationId xmlns:a16="http://schemas.microsoft.com/office/drawing/2014/main" id="{F00A6715-3920-D843-8DE2-34A4F1A82B6D}"/>
              </a:ext>
            </a:extLst>
          </p:cNvPr>
          <p:cNvSpPr txBox="1"/>
          <p:nvPr/>
        </p:nvSpPr>
        <p:spPr>
          <a:xfrm>
            <a:off x="5198655" y="2177252"/>
            <a:ext cx="3677667" cy="1384995"/>
          </a:xfrm>
          <a:prstGeom prst="rect">
            <a:avLst/>
          </a:prstGeom>
          <a:noFill/>
        </p:spPr>
        <p:txBody>
          <a:bodyPr wrap="square" rtlCol="0">
            <a:spAutoFit/>
          </a:bodyPr>
          <a:lstStyle/>
          <a:p>
            <a:r>
              <a:rPr lang="en-US" sz="1400" b="1" dirty="0">
                <a:solidFill>
                  <a:srgbClr val="002C73"/>
                </a:solidFill>
                <a:latin typeface="Azo Sans" panose="020B0603030303020204" pitchFamily="34" charset="77"/>
              </a:rPr>
              <a:t>Don’t:</a:t>
            </a:r>
          </a:p>
          <a:p>
            <a:pPr marL="171450" indent="-171450">
              <a:buFont typeface="Arial" panose="020B0604020202020204" pitchFamily="34" charset="0"/>
              <a:buChar char="•"/>
            </a:pPr>
            <a:r>
              <a:rPr lang="en-US" sz="1000" dirty="0">
                <a:latin typeface="Azo Sans" panose="020B0603030303020204" pitchFamily="34" charset="77"/>
              </a:rPr>
              <a:t>Include logos, images, or </a:t>
            </a:r>
            <a:r>
              <a:rPr lang="en-US" sz="1000" dirty="0" err="1">
                <a:latin typeface="Azo Sans" panose="020B0603030303020204" pitchFamily="34" charset="77"/>
              </a:rPr>
              <a:t>vcards</a:t>
            </a:r>
            <a:r>
              <a:rPr lang="en-US" sz="1000" dirty="0">
                <a:latin typeface="Azo Sans" panose="020B0603030303020204" pitchFamily="34" charset="77"/>
              </a:rPr>
              <a:t>. These appear as attachments in some email clients and may make the person receiving your email miss any actual attachments.</a:t>
            </a:r>
          </a:p>
          <a:p>
            <a:pPr marL="171450" indent="-171450">
              <a:buFont typeface="Arial" panose="020B0604020202020204" pitchFamily="34" charset="0"/>
              <a:buChar char="•"/>
            </a:pPr>
            <a:r>
              <a:rPr lang="en-US" sz="1000" dirty="0">
                <a:latin typeface="Azo Sans" panose="020B0603030303020204" pitchFamily="34" charset="77"/>
              </a:rPr>
              <a:t>Add information that is not relevant to SUNY Poly (ex: personal quote or tagline)</a:t>
            </a:r>
          </a:p>
          <a:p>
            <a:pPr marL="171450" indent="-171450">
              <a:buFont typeface="Arial" panose="020B0604020202020204" pitchFamily="34" charset="0"/>
              <a:buChar char="•"/>
            </a:pPr>
            <a:endParaRPr lang="en-US" sz="1000" dirty="0">
              <a:latin typeface="Azo Sans" panose="020B0603030303020204" pitchFamily="34" charset="77"/>
            </a:endParaRPr>
          </a:p>
        </p:txBody>
      </p:sp>
      <p:sp>
        <p:nvSpPr>
          <p:cNvPr id="13" name="TextBox 12">
            <a:extLst>
              <a:ext uri="{FF2B5EF4-FFF2-40B4-BE49-F238E27FC236}">
                <a16:creationId xmlns:a16="http://schemas.microsoft.com/office/drawing/2014/main" id="{DD227288-F4B5-2444-A15D-A2B8EB720CC3}"/>
              </a:ext>
            </a:extLst>
          </p:cNvPr>
          <p:cNvSpPr txBox="1"/>
          <p:nvPr/>
        </p:nvSpPr>
        <p:spPr>
          <a:xfrm>
            <a:off x="3011584" y="4220126"/>
            <a:ext cx="3344274" cy="1785104"/>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John Doe</a:t>
            </a:r>
          </a:p>
          <a:p>
            <a:r>
              <a:rPr lang="en-US" sz="1000" dirty="0">
                <a:latin typeface="Arial" panose="020B0604020202020204" pitchFamily="34" charset="0"/>
                <a:cs typeface="Arial" panose="020B0604020202020204" pitchFamily="34" charset="0"/>
              </a:rPr>
              <a:t>Associate Director of Marketing + Communications</a:t>
            </a:r>
          </a:p>
          <a:p>
            <a:r>
              <a:rPr lang="en-US" sz="1000" dirty="0">
                <a:latin typeface="Arial" panose="020B0604020202020204" pitchFamily="34" charset="0"/>
                <a:cs typeface="Arial" panose="020B0604020202020204" pitchFamily="34" charset="0"/>
              </a:rPr>
              <a:t>SUNY Polytechnic Institute</a:t>
            </a:r>
          </a:p>
          <a:p>
            <a:r>
              <a:rPr lang="en-US" sz="1000" dirty="0">
                <a:latin typeface="Arial" panose="020B0604020202020204" pitchFamily="34" charset="0"/>
                <a:cs typeface="Arial" panose="020B0604020202020204" pitchFamily="34" charset="0"/>
              </a:rPr>
              <a:t>100 Seymour Road</a:t>
            </a:r>
          </a:p>
          <a:p>
            <a:r>
              <a:rPr lang="en-US" sz="1000" dirty="0">
                <a:latin typeface="Arial" panose="020B0604020202020204" pitchFamily="34" charset="0"/>
                <a:cs typeface="Arial" panose="020B0604020202020204" pitchFamily="34" charset="0"/>
              </a:rPr>
              <a:t>Utica, NY 13502</a:t>
            </a:r>
          </a:p>
          <a:p>
            <a:r>
              <a:rPr lang="en-US" sz="1000" dirty="0">
                <a:latin typeface="Arial" panose="020B0604020202020204" pitchFamily="34" charset="0"/>
                <a:cs typeface="Arial" panose="020B0604020202020204" pitchFamily="34" charset="0"/>
              </a:rPr>
              <a:t>315-123-4567 (o)</a:t>
            </a:r>
          </a:p>
          <a:p>
            <a:r>
              <a:rPr lang="en-US" sz="1000" dirty="0">
                <a:latin typeface="Arial" panose="020B0604020202020204" pitchFamily="34" charset="0"/>
                <a:cs typeface="Arial" panose="020B0604020202020204" pitchFamily="34" charset="0"/>
              </a:rPr>
              <a:t>315-765-4321 (c)</a:t>
            </a:r>
          </a:p>
          <a:p>
            <a:r>
              <a:rPr lang="en-US" sz="1000" dirty="0">
                <a:latin typeface="Arial" panose="020B0604020202020204" pitchFamily="34" charset="0"/>
                <a:cs typeface="Arial" panose="020B0604020202020204" pitchFamily="34" charset="0"/>
                <a:hlinkClick r:id="rId2"/>
              </a:rPr>
              <a:t>sunypoly.edu</a:t>
            </a: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Follow Us: </a:t>
            </a:r>
            <a:r>
              <a:rPr lang="en-US" sz="1000" dirty="0">
                <a:latin typeface="Arial" panose="020B0604020202020204" pitchFamily="34" charset="0"/>
                <a:cs typeface="Arial" panose="020B0604020202020204" pitchFamily="34" charset="0"/>
                <a:hlinkClick r:id="rId3"/>
              </a:rPr>
              <a:t>Facebook</a:t>
            </a:r>
            <a:r>
              <a:rPr lang="en-US" sz="1000" dirty="0">
                <a:latin typeface="Arial" panose="020B0604020202020204" pitchFamily="34" charset="0"/>
                <a:cs typeface="Arial" panose="020B0604020202020204" pitchFamily="34" charset="0"/>
              </a:rPr>
              <a:t> | </a:t>
            </a:r>
            <a:r>
              <a:rPr lang="en-US" sz="1000" dirty="0">
                <a:latin typeface="Arial" panose="020B0604020202020204" pitchFamily="34" charset="0"/>
                <a:cs typeface="Arial" panose="020B0604020202020204" pitchFamily="34" charset="0"/>
                <a:hlinkClick r:id="rId4"/>
              </a:rPr>
              <a:t>Twitter</a:t>
            </a:r>
            <a:r>
              <a:rPr lang="en-US" sz="1000" dirty="0">
                <a:latin typeface="Arial" panose="020B0604020202020204" pitchFamily="34" charset="0"/>
                <a:cs typeface="Arial" panose="020B0604020202020204" pitchFamily="34" charset="0"/>
              </a:rPr>
              <a:t> | </a:t>
            </a:r>
            <a:r>
              <a:rPr lang="en-US" sz="1000" dirty="0">
                <a:latin typeface="Arial" panose="020B0604020202020204" pitchFamily="34" charset="0"/>
                <a:cs typeface="Arial" panose="020B0604020202020204" pitchFamily="34" charset="0"/>
                <a:hlinkClick r:id="rId5"/>
              </a:rPr>
              <a:t>Instagram</a:t>
            </a:r>
            <a:r>
              <a:rPr lang="en-US" sz="1000" dirty="0">
                <a:latin typeface="Arial" panose="020B0604020202020204" pitchFamily="34" charset="0"/>
                <a:cs typeface="Arial" panose="020B0604020202020204" pitchFamily="34" charset="0"/>
              </a:rPr>
              <a:t> | </a:t>
            </a:r>
            <a:r>
              <a:rPr lang="en-US" sz="1000" dirty="0">
                <a:latin typeface="Arial" panose="020B0604020202020204" pitchFamily="34" charset="0"/>
                <a:cs typeface="Arial" panose="020B0604020202020204" pitchFamily="34" charset="0"/>
                <a:hlinkClick r:id="rId6"/>
              </a:rPr>
              <a:t>YouTube</a:t>
            </a: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9520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2DBAA84-8356-E043-8370-D85C31E0151E}"/>
              </a:ext>
              <a:ext uri="{C183D7F6-B498-43B3-948B-1728B52AA6E4}">
                <adec:decorative xmlns:adec="http://schemas.microsoft.com/office/drawing/2017/decorative" val="1"/>
              </a:ext>
            </a:extLst>
          </p:cNvPr>
          <p:cNvSpPr/>
          <p:nvPr/>
        </p:nvSpPr>
        <p:spPr>
          <a:xfrm>
            <a:off x="0" y="0"/>
            <a:ext cx="9144000" cy="6858000"/>
          </a:xfrm>
          <a:prstGeom prst="rect">
            <a:avLst/>
          </a:prstGeom>
          <a:solidFill>
            <a:srgbClr val="002C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2C73"/>
              </a:solidFill>
            </a:endParaRPr>
          </a:p>
        </p:txBody>
      </p:sp>
      <p:pic>
        <p:nvPicPr>
          <p:cNvPr id="6" name="Picture 5" descr="SUNY Polytechnic Institute seal">
            <a:extLst>
              <a:ext uri="{FF2B5EF4-FFF2-40B4-BE49-F238E27FC236}">
                <a16:creationId xmlns:a16="http://schemas.microsoft.com/office/drawing/2014/main" id="{8A916B4C-C8FC-5546-BC59-DF1FA68995DA}"/>
              </a:ext>
            </a:extLst>
          </p:cNvPr>
          <p:cNvPicPr>
            <a:picLocks noChangeAspect="1"/>
          </p:cNvPicPr>
          <p:nvPr/>
        </p:nvPicPr>
        <p:blipFill>
          <a:blip r:embed="rId2" cstate="screen">
            <a:alphaModFix amt="12000"/>
            <a:extLst>
              <a:ext uri="{28A0092B-C50C-407E-A947-70E740481C1C}">
                <a14:useLocalDpi xmlns:a14="http://schemas.microsoft.com/office/drawing/2010/main"/>
              </a:ext>
            </a:extLst>
          </a:blip>
          <a:stretch>
            <a:fillRect/>
          </a:stretch>
        </p:blipFill>
        <p:spPr>
          <a:xfrm>
            <a:off x="2594242" y="227475"/>
            <a:ext cx="6858000" cy="6858000"/>
          </a:xfrm>
          <a:prstGeom prst="rect">
            <a:avLst/>
          </a:prstGeom>
        </p:spPr>
      </p:pic>
      <p:sp>
        <p:nvSpPr>
          <p:cNvPr id="3" name="Title 1">
            <a:extLst>
              <a:ext uri="{FF2B5EF4-FFF2-40B4-BE49-F238E27FC236}">
                <a16:creationId xmlns:a16="http://schemas.microsoft.com/office/drawing/2014/main" id="{841346C4-842B-0D46-B552-A8DFE9432A60}"/>
              </a:ext>
            </a:extLst>
          </p:cNvPr>
          <p:cNvSpPr>
            <a:spLocks noGrp="1"/>
          </p:cNvSpPr>
          <p:nvPr>
            <p:ph type="ctrTitle"/>
          </p:nvPr>
        </p:nvSpPr>
        <p:spPr>
          <a:xfrm>
            <a:off x="104931" y="2693987"/>
            <a:ext cx="8934138" cy="1470025"/>
          </a:xfrm>
        </p:spPr>
        <p:txBody>
          <a:bodyPr/>
          <a:lstStyle/>
          <a:p>
            <a:r>
              <a:rPr lang="en-US" sz="5400" dirty="0">
                <a:solidFill>
                  <a:srgbClr val="EDA900"/>
                </a:solidFill>
              </a:rPr>
              <a:t>Digital </a:t>
            </a:r>
            <a:br>
              <a:rPr lang="en-US" sz="5400" dirty="0">
                <a:solidFill>
                  <a:srgbClr val="EDA900"/>
                </a:solidFill>
              </a:rPr>
            </a:br>
            <a:r>
              <a:rPr lang="en-US" sz="5400" dirty="0">
                <a:solidFill>
                  <a:srgbClr val="EDA900"/>
                </a:solidFill>
              </a:rPr>
              <a:t>Communications </a:t>
            </a:r>
            <a:br>
              <a:rPr lang="en-US" sz="5400" dirty="0">
                <a:solidFill>
                  <a:srgbClr val="EDA900"/>
                </a:solidFill>
              </a:rPr>
            </a:br>
            <a:r>
              <a:rPr lang="en-US" sz="5400" dirty="0">
                <a:solidFill>
                  <a:srgbClr val="EDA900"/>
                </a:solidFill>
              </a:rPr>
              <a:t>Guide</a:t>
            </a:r>
          </a:p>
        </p:txBody>
      </p:sp>
      <p:pic>
        <p:nvPicPr>
          <p:cNvPr id="4" name="Picture 3" descr="SUNY Polytechnic Institute primary logo">
            <a:extLst>
              <a:ext uri="{FF2B5EF4-FFF2-40B4-BE49-F238E27FC236}">
                <a16:creationId xmlns:a16="http://schemas.microsoft.com/office/drawing/2014/main" id="{F96BE480-4A30-364D-8F50-AD58760834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2127" y="227475"/>
            <a:ext cx="3435454" cy="821157"/>
          </a:xfrm>
          <a:prstGeom prst="rect">
            <a:avLst/>
          </a:prstGeom>
        </p:spPr>
      </p:pic>
    </p:spTree>
    <p:extLst>
      <p:ext uri="{BB962C8B-B14F-4D97-AF65-F5344CB8AC3E}">
        <p14:creationId xmlns:p14="http://schemas.microsoft.com/office/powerpoint/2010/main" val="493504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A53B2-965F-2042-A759-4E9EBEAF55B4}"/>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6DA3DB4B-AB82-B848-BDC4-BA84BC0C7867}"/>
              </a:ext>
            </a:extLst>
          </p:cNvPr>
          <p:cNvSpPr>
            <a:spLocks noGrp="1"/>
          </p:cNvSpPr>
          <p:nvPr>
            <p:ph idx="1"/>
          </p:nvPr>
        </p:nvSpPr>
        <p:spPr/>
        <p:txBody>
          <a:bodyPr>
            <a:normAutofit fontScale="47500" lnSpcReduction="20000"/>
          </a:bodyPr>
          <a:lstStyle/>
          <a:p>
            <a:pPr marL="0" indent="0">
              <a:lnSpc>
                <a:spcPct val="120000"/>
              </a:lnSpc>
              <a:buNone/>
            </a:pPr>
            <a:r>
              <a:rPr lang="en-US" dirty="0"/>
              <a:t>SUNY Polytechnic Institute’s brand guide is a resource for all members of the SUNY Poly community and vendors that support our communications efforts. This manual was developed to ensure clear, consistent, and appropriate use of the seals and logos approved by SUNY Poly’s Office of Communications and Marketing.</a:t>
            </a:r>
          </a:p>
          <a:p>
            <a:pPr marL="0" indent="0">
              <a:lnSpc>
                <a:spcPct val="120000"/>
              </a:lnSpc>
              <a:buNone/>
            </a:pPr>
            <a:endParaRPr lang="en-US" dirty="0"/>
          </a:p>
          <a:p>
            <a:pPr marL="0" indent="0">
              <a:lnSpc>
                <a:spcPct val="120000"/>
              </a:lnSpc>
              <a:buNone/>
            </a:pPr>
            <a:r>
              <a:rPr lang="en-US" dirty="0"/>
              <a:t>These guidelines are the official SUNY Polytechnic Institute policy related to any and all graphic representation of the Institute, its schools and colleges, programs, and more. It also serves as a guide for those who are writing communications, creating materials, and participating in social media on behalf of SUNY Poly</a:t>
            </a:r>
          </a:p>
          <a:p>
            <a:pPr marL="0" indent="0">
              <a:lnSpc>
                <a:spcPct val="120000"/>
              </a:lnSpc>
              <a:buNone/>
            </a:pPr>
            <a:endParaRPr lang="en-US" dirty="0"/>
          </a:p>
          <a:p>
            <a:pPr marL="0" indent="0">
              <a:lnSpc>
                <a:spcPct val="120000"/>
              </a:lnSpc>
              <a:buNone/>
            </a:pPr>
            <a:r>
              <a:rPr lang="en-US" b="1" dirty="0"/>
              <a:t>Why This Guide is Important</a:t>
            </a:r>
            <a:endParaRPr lang="en-US" dirty="0"/>
          </a:p>
          <a:p>
            <a:pPr marL="0" indent="0">
              <a:lnSpc>
                <a:spcPct val="120000"/>
              </a:lnSpc>
              <a:buNone/>
            </a:pPr>
            <a:r>
              <a:rPr lang="en-US" dirty="0"/>
              <a:t>A visual identity is important in shaping the institutional image and reputation of SUNY Poly. The more consistently the graphic elements are used, the stronger the brand. The stronger the brand and use of consistent nomenclature, the greater the awareness and recognition of the Institute.</a:t>
            </a:r>
          </a:p>
          <a:p>
            <a:pPr marL="0" indent="0">
              <a:lnSpc>
                <a:spcPct val="120000"/>
              </a:lnSpc>
              <a:buNone/>
            </a:pPr>
            <a:endParaRPr lang="en-US" dirty="0"/>
          </a:p>
          <a:p>
            <a:pPr marL="0" indent="0">
              <a:lnSpc>
                <a:spcPct val="120000"/>
              </a:lnSpc>
              <a:buNone/>
            </a:pPr>
            <a:r>
              <a:rPr lang="en-US" dirty="0"/>
              <a:t>The most important principles in creating a strong brand are consistency, frequency and repetition over time. Therefore, despite various preferences among our users, it is critical that the SUNY Poly community adopt a strong, consistent use of official seals, logos, typography, color and other elements and that the Institute limits the number and type of variations used by its units. A brand is also built on an institution’s voice and tone, and how it is represented through its written communications.</a:t>
            </a:r>
          </a:p>
          <a:p>
            <a:pPr marL="0" indent="0">
              <a:lnSpc>
                <a:spcPct val="120000"/>
              </a:lnSpc>
              <a:buNone/>
            </a:pPr>
            <a:endParaRPr lang="en-US" dirty="0"/>
          </a:p>
          <a:p>
            <a:pPr marL="0" indent="0">
              <a:lnSpc>
                <a:spcPct val="120000"/>
              </a:lnSpc>
              <a:buNone/>
            </a:pPr>
            <a:r>
              <a:rPr lang="en-US" b="1" dirty="0"/>
              <a:t>Questions?</a:t>
            </a:r>
          </a:p>
          <a:p>
            <a:pPr marL="0" indent="0">
              <a:lnSpc>
                <a:spcPct val="120000"/>
              </a:lnSpc>
              <a:buNone/>
            </a:pPr>
            <a:r>
              <a:rPr lang="en-US" dirty="0"/>
              <a:t>SUNY Polytechnic Institute policy dictates that any communications material intended for external audiences must be developed and produced under the guidance of the Office of Communications and Marketing. This includes but is not limited to printed materials, web, print, social media, signage, and more. For additional information or further clarification of SUNY Poly’s graphic standards, please contact Michelle George at </a:t>
            </a:r>
            <a:r>
              <a:rPr lang="en-US" b="1" dirty="0" err="1"/>
              <a:t>georgeml@sunypoly.edu</a:t>
            </a:r>
            <a:endParaRPr lang="en-US" b="1" dirty="0"/>
          </a:p>
          <a:p>
            <a:endParaRPr lang="en-US" dirty="0"/>
          </a:p>
        </p:txBody>
      </p:sp>
    </p:spTree>
    <p:extLst>
      <p:ext uri="{BB962C8B-B14F-4D97-AF65-F5344CB8AC3E}">
        <p14:creationId xmlns:p14="http://schemas.microsoft.com/office/powerpoint/2010/main" val="1842837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BC441-D6BD-6845-8DD8-C0ACCA1D49B0}"/>
              </a:ext>
            </a:extLst>
          </p:cNvPr>
          <p:cNvSpPr>
            <a:spLocks noGrp="1"/>
          </p:cNvSpPr>
          <p:nvPr>
            <p:ph type="title"/>
          </p:nvPr>
        </p:nvSpPr>
        <p:spPr>
          <a:xfrm>
            <a:off x="91618" y="1237730"/>
            <a:ext cx="5610005" cy="598022"/>
          </a:xfrm>
        </p:spPr>
        <p:txBody>
          <a:bodyPr/>
          <a:lstStyle/>
          <a:p>
            <a:r>
              <a:rPr lang="en-US" dirty="0"/>
              <a:t>WEBSITE CONTENT UPDATES + ANNOUNCEMENT REQUESTS</a:t>
            </a:r>
          </a:p>
        </p:txBody>
      </p:sp>
      <p:sp>
        <p:nvSpPr>
          <p:cNvPr id="5" name="Content Placeholder 2">
            <a:extLst>
              <a:ext uri="{FF2B5EF4-FFF2-40B4-BE49-F238E27FC236}">
                <a16:creationId xmlns:a16="http://schemas.microsoft.com/office/drawing/2014/main" id="{93CC6722-3B9A-5A44-B85B-D42DDF744343}"/>
              </a:ext>
            </a:extLst>
          </p:cNvPr>
          <p:cNvSpPr>
            <a:spLocks noGrp="1"/>
          </p:cNvSpPr>
          <p:nvPr>
            <p:ph idx="1"/>
          </p:nvPr>
        </p:nvSpPr>
        <p:spPr>
          <a:xfrm>
            <a:off x="189055" y="2529578"/>
            <a:ext cx="8188456" cy="598022"/>
          </a:xfrm>
        </p:spPr>
        <p:txBody>
          <a:bodyPr>
            <a:normAutofit lnSpcReduction="10000"/>
          </a:bodyPr>
          <a:lstStyle/>
          <a:p>
            <a:pPr marL="0" indent="0">
              <a:lnSpc>
                <a:spcPct val="120000"/>
              </a:lnSpc>
              <a:buNone/>
            </a:pPr>
            <a:r>
              <a:rPr lang="en-US" sz="1000" dirty="0"/>
              <a:t>For all new webpages and changes to existing webpages, please complete this form: </a:t>
            </a:r>
            <a:r>
              <a:rPr lang="en-US" sz="1000" dirty="0">
                <a:hlinkClick r:id="rId2"/>
              </a:rPr>
              <a:t>https://forms.gle/tP9h3kunx92PVsJ36</a:t>
            </a:r>
            <a:r>
              <a:rPr lang="en-US" sz="1000" dirty="0"/>
              <a:t>. The form is automatically sent to our web team. Once the webpage edits are complete, or if there are any clarifying answers needed to complete the request, you will hear from someone on our team.</a:t>
            </a:r>
          </a:p>
        </p:txBody>
      </p:sp>
      <p:sp>
        <p:nvSpPr>
          <p:cNvPr id="6" name="TextBox 5">
            <a:extLst>
              <a:ext uri="{FF2B5EF4-FFF2-40B4-BE49-F238E27FC236}">
                <a16:creationId xmlns:a16="http://schemas.microsoft.com/office/drawing/2014/main" id="{72350184-3C37-7447-9087-8973ED4AF715}"/>
              </a:ext>
            </a:extLst>
          </p:cNvPr>
          <p:cNvSpPr txBox="1"/>
          <p:nvPr/>
        </p:nvSpPr>
        <p:spPr>
          <a:xfrm>
            <a:off x="91618" y="2245608"/>
            <a:ext cx="2261968" cy="261610"/>
          </a:xfrm>
          <a:prstGeom prst="rect">
            <a:avLst/>
          </a:prstGeom>
          <a:noFill/>
        </p:spPr>
        <p:txBody>
          <a:bodyPr wrap="square" rtlCol="0">
            <a:spAutoFit/>
          </a:bodyPr>
          <a:lstStyle/>
          <a:p>
            <a:r>
              <a:rPr lang="en-US" sz="1100" b="1" dirty="0">
                <a:solidFill>
                  <a:srgbClr val="002C73"/>
                </a:solidFill>
                <a:latin typeface="Azo Sans" panose="020B0603030303020204" pitchFamily="34" charset="77"/>
              </a:rPr>
              <a:t>Webpage Content Edits</a:t>
            </a:r>
          </a:p>
        </p:txBody>
      </p:sp>
      <p:sp>
        <p:nvSpPr>
          <p:cNvPr id="12" name="Content Placeholder 2">
            <a:extLst>
              <a:ext uri="{FF2B5EF4-FFF2-40B4-BE49-F238E27FC236}">
                <a16:creationId xmlns:a16="http://schemas.microsoft.com/office/drawing/2014/main" id="{611AEC5B-64B5-CB4A-957A-FC89D37F907D}"/>
              </a:ext>
            </a:extLst>
          </p:cNvPr>
          <p:cNvSpPr txBox="1">
            <a:spLocks/>
          </p:cNvSpPr>
          <p:nvPr/>
        </p:nvSpPr>
        <p:spPr>
          <a:xfrm>
            <a:off x="189056" y="3633261"/>
            <a:ext cx="8188456" cy="59802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Azo Sans" panose="020B0603030303020204" pitchFamily="34" charset="77"/>
                <a:ea typeface="+mn-ea"/>
                <a:cs typeface="Azo Sans" panose="020B0603030303020204" pitchFamily="34" charset="77"/>
              </a:defRPr>
            </a:lvl1pPr>
            <a:lvl2pPr marL="742950" indent="-285750" algn="l" defTabSz="457200" rtl="0" eaLnBrk="1" latinLnBrk="0" hangingPunct="1">
              <a:spcBef>
                <a:spcPct val="20000"/>
              </a:spcBef>
              <a:buFont typeface="Arial"/>
              <a:buChar char="–"/>
              <a:defRPr sz="2000" kern="1200">
                <a:solidFill>
                  <a:schemeClr val="tx1"/>
                </a:solidFill>
                <a:latin typeface="Azo Sans" panose="020B0603030303020204" pitchFamily="34" charset="77"/>
                <a:ea typeface="+mn-ea"/>
                <a:cs typeface="Azo Sans" panose="020B0603030303020204" pitchFamily="34" charset="77"/>
              </a:defRPr>
            </a:lvl2pPr>
            <a:lvl3pPr marL="1143000" indent="-228600" algn="l" defTabSz="457200" rtl="0" eaLnBrk="1" latinLnBrk="0" hangingPunct="1">
              <a:spcBef>
                <a:spcPct val="20000"/>
              </a:spcBef>
              <a:buFont typeface="Arial"/>
              <a:buChar char="•"/>
              <a:defRPr sz="1800" kern="1200">
                <a:solidFill>
                  <a:schemeClr val="tx1"/>
                </a:solidFill>
                <a:latin typeface="Azo Sans" panose="020B0603030303020204" pitchFamily="34" charset="77"/>
                <a:ea typeface="+mn-ea"/>
                <a:cs typeface="Azo Sans" panose="020B0603030303020204" pitchFamily="34" charset="77"/>
              </a:defRPr>
            </a:lvl3pPr>
            <a:lvl4pPr marL="1600200" indent="-228600" algn="l" defTabSz="457200" rtl="0" eaLnBrk="1" latinLnBrk="0" hangingPunct="1">
              <a:spcBef>
                <a:spcPct val="20000"/>
              </a:spcBef>
              <a:buFont typeface="Arial"/>
              <a:buChar char="–"/>
              <a:defRPr sz="1600" kern="1200">
                <a:solidFill>
                  <a:schemeClr val="tx1"/>
                </a:solidFill>
                <a:latin typeface="Azo Sans" panose="020B0603030303020204" pitchFamily="34" charset="77"/>
                <a:ea typeface="+mn-ea"/>
                <a:cs typeface="Azo Sans" panose="020B0603030303020204" pitchFamily="34" charset="77"/>
              </a:defRPr>
            </a:lvl4pPr>
            <a:lvl5pPr marL="2057400" indent="-228600" algn="l" defTabSz="457200" rtl="0" eaLnBrk="1" latinLnBrk="0" hangingPunct="1">
              <a:spcBef>
                <a:spcPct val="20000"/>
              </a:spcBef>
              <a:buFont typeface="Arial"/>
              <a:buChar char="»"/>
              <a:defRPr sz="1400" kern="1200">
                <a:solidFill>
                  <a:schemeClr val="tx1"/>
                </a:solidFill>
                <a:latin typeface="Azo Sans" panose="020B0603030303020204" pitchFamily="34" charset="77"/>
                <a:ea typeface="+mn-ea"/>
                <a:cs typeface="Azo Sans" panose="020B0603030303020204" pitchFamily="34" charset="77"/>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1000" dirty="0"/>
              <a:t>If you would like an announcement sent to the campus community, please fill out this form: </a:t>
            </a:r>
            <a:r>
              <a:rPr lang="en-US" sz="1000" dirty="0">
                <a:hlinkClick r:id="rId3"/>
              </a:rPr>
              <a:t>https://forms.gle/YhTEB66xqQRGz3cd7</a:t>
            </a:r>
            <a:r>
              <a:rPr lang="en-US" sz="1000" dirty="0"/>
              <a:t>. </a:t>
            </a:r>
          </a:p>
        </p:txBody>
      </p:sp>
      <p:sp>
        <p:nvSpPr>
          <p:cNvPr id="13" name="TextBox 12">
            <a:extLst>
              <a:ext uri="{FF2B5EF4-FFF2-40B4-BE49-F238E27FC236}">
                <a16:creationId xmlns:a16="http://schemas.microsoft.com/office/drawing/2014/main" id="{AF1162A1-66A6-C646-8D66-3A861D248E23}"/>
              </a:ext>
            </a:extLst>
          </p:cNvPr>
          <p:cNvSpPr txBox="1"/>
          <p:nvPr/>
        </p:nvSpPr>
        <p:spPr>
          <a:xfrm>
            <a:off x="91617" y="3349291"/>
            <a:ext cx="3725009" cy="261610"/>
          </a:xfrm>
          <a:prstGeom prst="rect">
            <a:avLst/>
          </a:prstGeom>
          <a:noFill/>
        </p:spPr>
        <p:txBody>
          <a:bodyPr wrap="square" rtlCol="0">
            <a:spAutoFit/>
          </a:bodyPr>
          <a:lstStyle/>
          <a:p>
            <a:r>
              <a:rPr lang="en-US" sz="1100" b="1" dirty="0">
                <a:solidFill>
                  <a:srgbClr val="002C73"/>
                </a:solidFill>
                <a:latin typeface="Azo Sans" panose="020B0603030303020204" pitchFamily="34" charset="77"/>
              </a:rPr>
              <a:t>Student, Faculty, or Staff Announcement Request</a:t>
            </a:r>
          </a:p>
        </p:txBody>
      </p:sp>
    </p:spTree>
    <p:extLst>
      <p:ext uri="{BB962C8B-B14F-4D97-AF65-F5344CB8AC3E}">
        <p14:creationId xmlns:p14="http://schemas.microsoft.com/office/powerpoint/2010/main" val="4177397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BC441-D6BD-6845-8DD8-C0ACCA1D49B0}"/>
              </a:ext>
            </a:extLst>
          </p:cNvPr>
          <p:cNvSpPr>
            <a:spLocks noGrp="1"/>
          </p:cNvSpPr>
          <p:nvPr>
            <p:ph type="title"/>
          </p:nvPr>
        </p:nvSpPr>
        <p:spPr/>
        <p:txBody>
          <a:bodyPr/>
          <a:lstStyle/>
          <a:p>
            <a:r>
              <a:rPr lang="en-US" dirty="0"/>
              <a:t>WEBSITE DIRECTORY</a:t>
            </a:r>
          </a:p>
        </p:txBody>
      </p:sp>
      <p:sp>
        <p:nvSpPr>
          <p:cNvPr id="5" name="Content Placeholder 2">
            <a:extLst>
              <a:ext uri="{FF2B5EF4-FFF2-40B4-BE49-F238E27FC236}">
                <a16:creationId xmlns:a16="http://schemas.microsoft.com/office/drawing/2014/main" id="{93CC6722-3B9A-5A44-B85B-D42DDF744343}"/>
              </a:ext>
            </a:extLst>
          </p:cNvPr>
          <p:cNvSpPr>
            <a:spLocks noGrp="1"/>
          </p:cNvSpPr>
          <p:nvPr>
            <p:ph idx="1"/>
          </p:nvPr>
        </p:nvSpPr>
        <p:spPr>
          <a:xfrm>
            <a:off x="221027" y="1915715"/>
            <a:ext cx="8188456" cy="598022"/>
          </a:xfrm>
        </p:spPr>
        <p:txBody>
          <a:bodyPr>
            <a:normAutofit/>
          </a:bodyPr>
          <a:lstStyle/>
          <a:p>
            <a:pPr marL="0" indent="0">
              <a:lnSpc>
                <a:spcPct val="120000"/>
              </a:lnSpc>
              <a:buNone/>
            </a:pPr>
            <a:r>
              <a:rPr lang="en-US" sz="1000" dirty="0"/>
              <a:t>Directory headshot photos should be taken by the campus photographer for the appropriate background and resolution. For examples of current directory pages and photos, please visit: </a:t>
            </a:r>
            <a:r>
              <a:rPr lang="en-US" sz="1000" dirty="0">
                <a:hlinkClick r:id="rId2"/>
              </a:rPr>
              <a:t>https://sunypoly.edu/faculty-and-staff.html</a:t>
            </a:r>
            <a:r>
              <a:rPr lang="en-US" sz="1000" dirty="0"/>
              <a:t>. </a:t>
            </a:r>
          </a:p>
        </p:txBody>
      </p:sp>
      <p:sp>
        <p:nvSpPr>
          <p:cNvPr id="6" name="TextBox 5">
            <a:extLst>
              <a:ext uri="{FF2B5EF4-FFF2-40B4-BE49-F238E27FC236}">
                <a16:creationId xmlns:a16="http://schemas.microsoft.com/office/drawing/2014/main" id="{72350184-3C37-7447-9087-8973ED4AF715}"/>
              </a:ext>
            </a:extLst>
          </p:cNvPr>
          <p:cNvSpPr txBox="1"/>
          <p:nvPr/>
        </p:nvSpPr>
        <p:spPr>
          <a:xfrm>
            <a:off x="123590" y="1631745"/>
            <a:ext cx="1648918" cy="261610"/>
          </a:xfrm>
          <a:prstGeom prst="rect">
            <a:avLst/>
          </a:prstGeom>
          <a:noFill/>
        </p:spPr>
        <p:txBody>
          <a:bodyPr wrap="square" rtlCol="0">
            <a:spAutoFit/>
          </a:bodyPr>
          <a:lstStyle/>
          <a:p>
            <a:r>
              <a:rPr lang="en-US" sz="1100" b="1" dirty="0">
                <a:solidFill>
                  <a:srgbClr val="002C73"/>
                </a:solidFill>
                <a:latin typeface="Azo Sans" panose="020B0603030303020204" pitchFamily="34" charset="77"/>
              </a:rPr>
              <a:t>Headshot Photo</a:t>
            </a:r>
          </a:p>
        </p:txBody>
      </p:sp>
      <p:sp>
        <p:nvSpPr>
          <p:cNvPr id="11" name="Content Placeholder 2">
            <a:extLst>
              <a:ext uri="{FF2B5EF4-FFF2-40B4-BE49-F238E27FC236}">
                <a16:creationId xmlns:a16="http://schemas.microsoft.com/office/drawing/2014/main" id="{F0EC218D-C3FF-2144-9F33-3EA01ED9E9AF}"/>
              </a:ext>
            </a:extLst>
          </p:cNvPr>
          <p:cNvSpPr txBox="1">
            <a:spLocks/>
          </p:cNvSpPr>
          <p:nvPr/>
        </p:nvSpPr>
        <p:spPr>
          <a:xfrm>
            <a:off x="221027" y="2571445"/>
            <a:ext cx="1717037" cy="68443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200" kern="1200">
                <a:solidFill>
                  <a:schemeClr val="tx1"/>
                </a:solidFill>
                <a:latin typeface="Azo Sans" panose="020B0603030303020204" pitchFamily="34" charset="77"/>
                <a:ea typeface="+mn-ea"/>
                <a:cs typeface="Azo Sans" panose="020B0603030303020204" pitchFamily="34" charset="77"/>
              </a:defRPr>
            </a:lvl1pPr>
            <a:lvl2pPr marL="742950" indent="-285750" algn="l" defTabSz="457200" rtl="0" eaLnBrk="1" latinLnBrk="0" hangingPunct="1">
              <a:spcBef>
                <a:spcPct val="20000"/>
              </a:spcBef>
              <a:buFont typeface="Arial"/>
              <a:buChar char="–"/>
              <a:defRPr sz="2000" kern="1200">
                <a:solidFill>
                  <a:schemeClr val="tx1"/>
                </a:solidFill>
                <a:latin typeface="Azo Sans" panose="020B0603030303020204" pitchFamily="34" charset="77"/>
                <a:ea typeface="+mn-ea"/>
                <a:cs typeface="Azo Sans" panose="020B0603030303020204" pitchFamily="34" charset="77"/>
              </a:defRPr>
            </a:lvl2pPr>
            <a:lvl3pPr marL="1143000" indent="-228600" algn="l" defTabSz="457200" rtl="0" eaLnBrk="1" latinLnBrk="0" hangingPunct="1">
              <a:spcBef>
                <a:spcPct val="20000"/>
              </a:spcBef>
              <a:buFont typeface="Arial"/>
              <a:buChar char="•"/>
              <a:defRPr sz="1800" kern="1200">
                <a:solidFill>
                  <a:schemeClr val="tx1"/>
                </a:solidFill>
                <a:latin typeface="Azo Sans" panose="020B0603030303020204" pitchFamily="34" charset="77"/>
                <a:ea typeface="+mn-ea"/>
                <a:cs typeface="Azo Sans" panose="020B0603030303020204" pitchFamily="34" charset="77"/>
              </a:defRPr>
            </a:lvl3pPr>
            <a:lvl4pPr marL="1600200" indent="-228600" algn="l" defTabSz="457200" rtl="0" eaLnBrk="1" latinLnBrk="0" hangingPunct="1">
              <a:spcBef>
                <a:spcPct val="20000"/>
              </a:spcBef>
              <a:buFont typeface="Arial"/>
              <a:buChar char="–"/>
              <a:defRPr sz="1600" kern="1200">
                <a:solidFill>
                  <a:schemeClr val="tx1"/>
                </a:solidFill>
                <a:latin typeface="Azo Sans" panose="020B0603030303020204" pitchFamily="34" charset="77"/>
                <a:ea typeface="+mn-ea"/>
                <a:cs typeface="Azo Sans" panose="020B0603030303020204" pitchFamily="34" charset="77"/>
              </a:defRPr>
            </a:lvl4pPr>
            <a:lvl5pPr marL="2057400" indent="-228600" algn="l" defTabSz="457200" rtl="0" eaLnBrk="1" latinLnBrk="0" hangingPunct="1">
              <a:spcBef>
                <a:spcPct val="20000"/>
              </a:spcBef>
              <a:buFont typeface="Arial"/>
              <a:buChar char="»"/>
              <a:defRPr sz="1400" kern="1200">
                <a:solidFill>
                  <a:schemeClr val="tx1"/>
                </a:solidFill>
                <a:latin typeface="Azo Sans" panose="020B0603030303020204" pitchFamily="34" charset="77"/>
                <a:ea typeface="+mn-ea"/>
                <a:cs typeface="Azo Sans" panose="020B0603030303020204" pitchFamily="34" charset="77"/>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Font typeface="Arial"/>
              <a:buNone/>
            </a:pPr>
            <a:r>
              <a:rPr lang="en-US" sz="1000" dirty="0"/>
              <a:t>Contact: </a:t>
            </a:r>
          </a:p>
          <a:p>
            <a:pPr marL="0" indent="0">
              <a:lnSpc>
                <a:spcPct val="120000"/>
              </a:lnSpc>
              <a:buFont typeface="Arial"/>
              <a:buNone/>
            </a:pPr>
            <a:r>
              <a:rPr lang="en-US" sz="1000" dirty="0"/>
              <a:t>Jared Stanley</a:t>
            </a:r>
          </a:p>
          <a:p>
            <a:pPr marL="0" indent="0">
              <a:lnSpc>
                <a:spcPct val="120000"/>
              </a:lnSpc>
              <a:buNone/>
            </a:pPr>
            <a:r>
              <a:rPr lang="en-US" sz="800" dirty="0">
                <a:solidFill>
                  <a:schemeClr val="tx2"/>
                </a:solidFill>
                <a:effectLst/>
                <a:latin typeface="Helvetica Neue" panose="02000503000000020004" pitchFamily="2" charset="0"/>
              </a:rPr>
              <a:t>stanlej2@sunypoly.edu</a:t>
            </a:r>
          </a:p>
          <a:p>
            <a:pPr marL="0" indent="0">
              <a:lnSpc>
                <a:spcPct val="120000"/>
              </a:lnSpc>
              <a:buFont typeface="Arial"/>
              <a:buNone/>
            </a:pPr>
            <a:endParaRPr lang="en-US" sz="1000" dirty="0"/>
          </a:p>
        </p:txBody>
      </p:sp>
      <p:sp>
        <p:nvSpPr>
          <p:cNvPr id="12" name="Content Placeholder 2">
            <a:extLst>
              <a:ext uri="{FF2B5EF4-FFF2-40B4-BE49-F238E27FC236}">
                <a16:creationId xmlns:a16="http://schemas.microsoft.com/office/drawing/2014/main" id="{611AEC5B-64B5-CB4A-957A-FC89D37F907D}"/>
              </a:ext>
            </a:extLst>
          </p:cNvPr>
          <p:cNvSpPr txBox="1">
            <a:spLocks/>
          </p:cNvSpPr>
          <p:nvPr/>
        </p:nvSpPr>
        <p:spPr>
          <a:xfrm>
            <a:off x="221027" y="4281986"/>
            <a:ext cx="8188456" cy="59802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Azo Sans" panose="020B0603030303020204" pitchFamily="34" charset="77"/>
                <a:ea typeface="+mn-ea"/>
                <a:cs typeface="Azo Sans" panose="020B0603030303020204" pitchFamily="34" charset="77"/>
              </a:defRPr>
            </a:lvl1pPr>
            <a:lvl2pPr marL="742950" indent="-285750" algn="l" defTabSz="457200" rtl="0" eaLnBrk="1" latinLnBrk="0" hangingPunct="1">
              <a:spcBef>
                <a:spcPct val="20000"/>
              </a:spcBef>
              <a:buFont typeface="Arial"/>
              <a:buChar char="–"/>
              <a:defRPr sz="2000" kern="1200">
                <a:solidFill>
                  <a:schemeClr val="tx1"/>
                </a:solidFill>
                <a:latin typeface="Azo Sans" panose="020B0603030303020204" pitchFamily="34" charset="77"/>
                <a:ea typeface="+mn-ea"/>
                <a:cs typeface="Azo Sans" panose="020B0603030303020204" pitchFamily="34" charset="77"/>
              </a:defRPr>
            </a:lvl2pPr>
            <a:lvl3pPr marL="1143000" indent="-228600" algn="l" defTabSz="457200" rtl="0" eaLnBrk="1" latinLnBrk="0" hangingPunct="1">
              <a:spcBef>
                <a:spcPct val="20000"/>
              </a:spcBef>
              <a:buFont typeface="Arial"/>
              <a:buChar char="•"/>
              <a:defRPr sz="1800" kern="1200">
                <a:solidFill>
                  <a:schemeClr val="tx1"/>
                </a:solidFill>
                <a:latin typeface="Azo Sans" panose="020B0603030303020204" pitchFamily="34" charset="77"/>
                <a:ea typeface="+mn-ea"/>
                <a:cs typeface="Azo Sans" panose="020B0603030303020204" pitchFamily="34" charset="77"/>
              </a:defRPr>
            </a:lvl3pPr>
            <a:lvl4pPr marL="1600200" indent="-228600" algn="l" defTabSz="457200" rtl="0" eaLnBrk="1" latinLnBrk="0" hangingPunct="1">
              <a:spcBef>
                <a:spcPct val="20000"/>
              </a:spcBef>
              <a:buFont typeface="Arial"/>
              <a:buChar char="–"/>
              <a:defRPr sz="1600" kern="1200">
                <a:solidFill>
                  <a:schemeClr val="tx1"/>
                </a:solidFill>
                <a:latin typeface="Azo Sans" panose="020B0603030303020204" pitchFamily="34" charset="77"/>
                <a:ea typeface="+mn-ea"/>
                <a:cs typeface="Azo Sans" panose="020B0603030303020204" pitchFamily="34" charset="77"/>
              </a:defRPr>
            </a:lvl4pPr>
            <a:lvl5pPr marL="2057400" indent="-228600" algn="l" defTabSz="457200" rtl="0" eaLnBrk="1" latinLnBrk="0" hangingPunct="1">
              <a:spcBef>
                <a:spcPct val="20000"/>
              </a:spcBef>
              <a:buFont typeface="Arial"/>
              <a:buChar char="»"/>
              <a:defRPr sz="1400" kern="1200">
                <a:solidFill>
                  <a:schemeClr val="tx1"/>
                </a:solidFill>
                <a:latin typeface="Azo Sans" panose="020B0603030303020204" pitchFamily="34" charset="77"/>
                <a:ea typeface="+mn-ea"/>
                <a:cs typeface="Azo Sans" panose="020B0603030303020204" pitchFamily="34" charset="77"/>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1000" dirty="0"/>
              <a:t>If you would like your information posted in our Faculty + Staff directory or if you have updates to your current directory page, please submit the content updates here: </a:t>
            </a:r>
            <a:r>
              <a:rPr lang="en-US" sz="1000" dirty="0">
                <a:hlinkClick r:id="rId3"/>
              </a:rPr>
              <a:t>https://webapp.sunypoly.edu/forms/facultystaff-directories/</a:t>
            </a:r>
            <a:r>
              <a:rPr lang="en-US" sz="1000" dirty="0"/>
              <a:t>. </a:t>
            </a:r>
          </a:p>
        </p:txBody>
      </p:sp>
      <p:sp>
        <p:nvSpPr>
          <p:cNvPr id="13" name="TextBox 12">
            <a:extLst>
              <a:ext uri="{FF2B5EF4-FFF2-40B4-BE49-F238E27FC236}">
                <a16:creationId xmlns:a16="http://schemas.microsoft.com/office/drawing/2014/main" id="{AF1162A1-66A6-C646-8D66-3A861D248E23}"/>
              </a:ext>
            </a:extLst>
          </p:cNvPr>
          <p:cNvSpPr txBox="1"/>
          <p:nvPr/>
        </p:nvSpPr>
        <p:spPr>
          <a:xfrm>
            <a:off x="123589" y="3998016"/>
            <a:ext cx="2937663" cy="261610"/>
          </a:xfrm>
          <a:prstGeom prst="rect">
            <a:avLst/>
          </a:prstGeom>
          <a:noFill/>
        </p:spPr>
        <p:txBody>
          <a:bodyPr wrap="square" rtlCol="0">
            <a:spAutoFit/>
          </a:bodyPr>
          <a:lstStyle/>
          <a:p>
            <a:r>
              <a:rPr lang="en-US" sz="1100" b="1" dirty="0">
                <a:solidFill>
                  <a:srgbClr val="002C73"/>
                </a:solidFill>
                <a:latin typeface="Azo Sans" panose="020B0603030303020204" pitchFamily="34" charset="77"/>
              </a:rPr>
              <a:t>Website Directory Content Updates</a:t>
            </a:r>
          </a:p>
        </p:txBody>
      </p:sp>
    </p:spTree>
    <p:extLst>
      <p:ext uri="{BB962C8B-B14F-4D97-AF65-F5344CB8AC3E}">
        <p14:creationId xmlns:p14="http://schemas.microsoft.com/office/powerpoint/2010/main" val="3987192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BC441-D6BD-6845-8DD8-C0ACCA1D49B0}"/>
              </a:ext>
            </a:extLst>
          </p:cNvPr>
          <p:cNvSpPr>
            <a:spLocks noGrp="1"/>
          </p:cNvSpPr>
          <p:nvPr>
            <p:ph type="title"/>
          </p:nvPr>
        </p:nvSpPr>
        <p:spPr/>
        <p:txBody>
          <a:bodyPr/>
          <a:lstStyle/>
          <a:p>
            <a:r>
              <a:rPr lang="en-US" dirty="0"/>
              <a:t>SOCIAL MEDIA GUIDELINES</a:t>
            </a:r>
          </a:p>
        </p:txBody>
      </p:sp>
      <p:sp>
        <p:nvSpPr>
          <p:cNvPr id="5" name="Content Placeholder 2">
            <a:extLst>
              <a:ext uri="{FF2B5EF4-FFF2-40B4-BE49-F238E27FC236}">
                <a16:creationId xmlns:a16="http://schemas.microsoft.com/office/drawing/2014/main" id="{93CC6722-3B9A-5A44-B85B-D42DDF744343}"/>
              </a:ext>
            </a:extLst>
          </p:cNvPr>
          <p:cNvSpPr>
            <a:spLocks noGrp="1"/>
          </p:cNvSpPr>
          <p:nvPr>
            <p:ph idx="1"/>
          </p:nvPr>
        </p:nvSpPr>
        <p:spPr>
          <a:xfrm>
            <a:off x="221027" y="1581766"/>
            <a:ext cx="8188456" cy="3348041"/>
          </a:xfrm>
        </p:spPr>
        <p:txBody>
          <a:bodyPr>
            <a:normAutofit fontScale="77500" lnSpcReduction="20000"/>
          </a:bodyPr>
          <a:lstStyle/>
          <a:p>
            <a:pPr marL="0" indent="0">
              <a:lnSpc>
                <a:spcPct val="120000"/>
              </a:lnSpc>
              <a:buNone/>
            </a:pPr>
            <a:r>
              <a:rPr lang="en-US" sz="1000" dirty="0"/>
              <a:t>Social media channels are an excellent way to reach a variety of audiences. SUNY Poly supports individual departments and offices in the creation of social media accounts for engagement with internal and external audiences. SUNY Poly requires that all university-affiliated accounts register with the office of communications and marketing, follow the main institutional social media account, be listed in our social media directory, and adhere to the below social media standards:</a:t>
            </a:r>
          </a:p>
          <a:p>
            <a:pPr>
              <a:lnSpc>
                <a:spcPct val="120000"/>
              </a:lnSpc>
            </a:pPr>
            <a:r>
              <a:rPr lang="en-US" sz="1000" dirty="0"/>
              <a:t>SUNY Poly expects all university-affiliated accounts to engage with its online community in a manner that is respectful, professional, and appropriate. </a:t>
            </a:r>
          </a:p>
          <a:p>
            <a:pPr>
              <a:lnSpc>
                <a:spcPct val="120000"/>
              </a:lnSpc>
            </a:pPr>
            <a:r>
              <a:rPr lang="en-US" sz="1000" dirty="0"/>
              <a:t>Follow existing SUNY Poly ITS policies: </a:t>
            </a:r>
            <a:r>
              <a:rPr lang="en-US" sz="1000" dirty="0">
                <a:hlinkClick r:id="rId2"/>
              </a:rPr>
              <a:t>https://sunypoly.edu/its/policies.html</a:t>
            </a:r>
            <a:r>
              <a:rPr lang="en-US" sz="1000" dirty="0"/>
              <a:t> </a:t>
            </a:r>
          </a:p>
          <a:p>
            <a:pPr>
              <a:lnSpc>
                <a:spcPct val="120000"/>
              </a:lnSpc>
            </a:pPr>
            <a:r>
              <a:rPr lang="en-US" sz="1000" dirty="0"/>
              <a:t>Do not post private or confidential information that will violate the university, or its students, faculty, and staff. Social media content must adhere to FERPA, HIPAA, and NCAA regulations.</a:t>
            </a:r>
          </a:p>
          <a:p>
            <a:pPr>
              <a:lnSpc>
                <a:spcPct val="120000"/>
              </a:lnSpc>
            </a:pPr>
            <a:r>
              <a:rPr lang="en-US" sz="1000" dirty="0"/>
              <a:t>Respect copyright information by not violating intellectual property rights of the university and others. </a:t>
            </a:r>
          </a:p>
          <a:p>
            <a:pPr>
              <a:lnSpc>
                <a:spcPct val="120000"/>
              </a:lnSpc>
            </a:pPr>
            <a:r>
              <a:rPr lang="en-US" sz="1000" dirty="0"/>
              <a:t>Use only approved branding as determined by the SUNY Poly Office of Communications and Marketing.</a:t>
            </a:r>
          </a:p>
          <a:p>
            <a:pPr>
              <a:lnSpc>
                <a:spcPct val="120000"/>
              </a:lnSpc>
            </a:pPr>
            <a:r>
              <a:rPr lang="en-US" sz="1000" dirty="0"/>
              <a:t>Ensure that your affiliated social media accounts are secure.</a:t>
            </a:r>
          </a:p>
          <a:p>
            <a:pPr>
              <a:lnSpc>
                <a:spcPct val="120000"/>
              </a:lnSpc>
            </a:pPr>
            <a:r>
              <a:rPr lang="en-US" sz="1000" dirty="0"/>
              <a:t>Be aware of and adhere to the individual social media platforms’ rules and regulations</a:t>
            </a:r>
          </a:p>
          <a:p>
            <a:pPr marL="0" indent="0">
              <a:lnSpc>
                <a:spcPct val="120000"/>
              </a:lnSpc>
              <a:buNone/>
            </a:pPr>
            <a:endParaRPr lang="en-US" sz="1000" dirty="0"/>
          </a:p>
          <a:p>
            <a:pPr marL="0" indent="0">
              <a:lnSpc>
                <a:spcPct val="120000"/>
              </a:lnSpc>
              <a:buNone/>
            </a:pPr>
            <a:r>
              <a:rPr lang="en-US" sz="1000" dirty="0"/>
              <a:t>If your department or office would like to create an official SUNY Poly social media account, please complete this form: </a:t>
            </a:r>
            <a:r>
              <a:rPr lang="en-US" sz="1000" dirty="0">
                <a:hlinkClick r:id="rId3"/>
              </a:rPr>
              <a:t>https://docs.google.com/forms/d/e/1FAIpQLSfnMdsBZFtGLyRV8dd25KrT0VZuLTUWjHEzcZ_qSxheHRnzkw/viewform</a:t>
            </a:r>
            <a:endParaRPr lang="en-US" sz="1000" dirty="0"/>
          </a:p>
          <a:p>
            <a:pPr marL="0" indent="0">
              <a:lnSpc>
                <a:spcPct val="120000"/>
              </a:lnSpc>
              <a:buNone/>
            </a:pPr>
            <a:endParaRPr lang="en-US" sz="1000" dirty="0"/>
          </a:p>
          <a:p>
            <a:pPr marL="0" indent="0">
              <a:lnSpc>
                <a:spcPct val="120000"/>
              </a:lnSpc>
              <a:buNone/>
            </a:pPr>
            <a:r>
              <a:rPr lang="en-US" sz="1000" dirty="0"/>
              <a:t>SUNY Poly Institutional accounts:</a:t>
            </a:r>
          </a:p>
          <a:p>
            <a:pPr>
              <a:lnSpc>
                <a:spcPct val="120000"/>
              </a:lnSpc>
            </a:pPr>
            <a:r>
              <a:rPr lang="en-US" sz="1000" dirty="0"/>
              <a:t>Facebook: </a:t>
            </a:r>
            <a:r>
              <a:rPr lang="en-US" sz="1000" dirty="0">
                <a:hlinkClick r:id="rId4"/>
              </a:rPr>
              <a:t>https://www.facebook.com/sunypolytechnic</a:t>
            </a:r>
            <a:r>
              <a:rPr lang="en-US" sz="1000" dirty="0"/>
              <a:t> </a:t>
            </a:r>
          </a:p>
          <a:p>
            <a:pPr>
              <a:lnSpc>
                <a:spcPct val="120000"/>
              </a:lnSpc>
            </a:pPr>
            <a:r>
              <a:rPr lang="en-US" sz="1000" dirty="0"/>
              <a:t>Twitter: </a:t>
            </a:r>
            <a:r>
              <a:rPr lang="en-US" sz="1000" dirty="0">
                <a:hlinkClick r:id="rId5"/>
              </a:rPr>
              <a:t>https://twitter.com/sunypolyinst</a:t>
            </a:r>
            <a:r>
              <a:rPr lang="en-US" sz="1000" dirty="0"/>
              <a:t> </a:t>
            </a:r>
          </a:p>
          <a:p>
            <a:pPr>
              <a:lnSpc>
                <a:spcPct val="120000"/>
              </a:lnSpc>
            </a:pPr>
            <a:r>
              <a:rPr lang="en-US" sz="1000" dirty="0"/>
              <a:t>Instagram: </a:t>
            </a:r>
            <a:r>
              <a:rPr lang="en-US" sz="1000" dirty="0">
                <a:hlinkClick r:id="rId6"/>
              </a:rPr>
              <a:t>https://www.instagram.com/sunypolytechnic/</a:t>
            </a:r>
            <a:r>
              <a:rPr lang="en-US" sz="1000" dirty="0"/>
              <a:t> </a:t>
            </a:r>
          </a:p>
          <a:p>
            <a:pPr>
              <a:lnSpc>
                <a:spcPct val="120000"/>
              </a:lnSpc>
            </a:pPr>
            <a:r>
              <a:rPr lang="en-US" sz="1000" dirty="0"/>
              <a:t>YouTube: </a:t>
            </a:r>
            <a:r>
              <a:rPr lang="en-US" sz="1000" dirty="0">
                <a:hlinkClick r:id="rId7"/>
              </a:rPr>
              <a:t>https://www.youtube.com/c/SUNYPolytechnicInstitute</a:t>
            </a:r>
            <a:r>
              <a:rPr lang="en-US" sz="1000" dirty="0"/>
              <a:t> </a:t>
            </a:r>
          </a:p>
          <a:p>
            <a:pPr>
              <a:lnSpc>
                <a:spcPct val="120000"/>
              </a:lnSpc>
            </a:pPr>
            <a:r>
              <a:rPr lang="en-US" sz="1000" dirty="0" err="1"/>
              <a:t>SnapChat</a:t>
            </a:r>
            <a:r>
              <a:rPr lang="en-US" sz="1000" dirty="0"/>
              <a:t>: </a:t>
            </a:r>
            <a:r>
              <a:rPr lang="en-US" sz="1000" dirty="0">
                <a:hlinkClick r:id="rId8"/>
              </a:rPr>
              <a:t>https://www.snapchat.com/add/sunypoly</a:t>
            </a:r>
            <a:r>
              <a:rPr lang="en-US" sz="1000" dirty="0"/>
              <a:t> </a:t>
            </a:r>
          </a:p>
          <a:p>
            <a:pPr>
              <a:lnSpc>
                <a:spcPct val="120000"/>
              </a:lnSpc>
            </a:pPr>
            <a:r>
              <a:rPr lang="en-US" sz="1000" dirty="0"/>
              <a:t>LinkedIn: </a:t>
            </a:r>
            <a:r>
              <a:rPr lang="en-US" sz="1000" dirty="0">
                <a:hlinkClick r:id="rId9"/>
              </a:rPr>
              <a:t>https://www.linkedin.com/school/suny-polytechnic-institute/</a:t>
            </a:r>
            <a:r>
              <a:rPr lang="en-US" sz="1000" dirty="0"/>
              <a:t> </a:t>
            </a:r>
          </a:p>
          <a:p>
            <a:pPr marL="0" indent="0">
              <a:lnSpc>
                <a:spcPct val="120000"/>
              </a:lnSpc>
              <a:buNone/>
            </a:pPr>
            <a:endParaRPr lang="en-US" sz="1000" dirty="0"/>
          </a:p>
          <a:p>
            <a:pPr marL="0" indent="0">
              <a:lnSpc>
                <a:spcPct val="120000"/>
              </a:lnSpc>
              <a:buNone/>
            </a:pPr>
            <a:endParaRPr lang="en-US" sz="1000" dirty="0"/>
          </a:p>
          <a:p>
            <a:pPr marL="0" indent="0">
              <a:lnSpc>
                <a:spcPct val="120000"/>
              </a:lnSpc>
              <a:buNone/>
            </a:pPr>
            <a:endParaRPr lang="en-US" sz="1000" dirty="0"/>
          </a:p>
          <a:p>
            <a:pPr marL="0" indent="0">
              <a:lnSpc>
                <a:spcPct val="120000"/>
              </a:lnSpc>
              <a:buNone/>
            </a:pPr>
            <a:endParaRPr lang="en-US" sz="1000" dirty="0"/>
          </a:p>
        </p:txBody>
      </p:sp>
    </p:spTree>
    <p:extLst>
      <p:ext uri="{BB962C8B-B14F-4D97-AF65-F5344CB8AC3E}">
        <p14:creationId xmlns:p14="http://schemas.microsoft.com/office/powerpoint/2010/main" val="1895834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2DBAA84-8356-E043-8370-D85C31E0151E}"/>
              </a:ext>
              <a:ext uri="{C183D7F6-B498-43B3-948B-1728B52AA6E4}">
                <adec:decorative xmlns:adec="http://schemas.microsoft.com/office/drawing/2017/decorative" val="1"/>
              </a:ext>
            </a:extLst>
          </p:cNvPr>
          <p:cNvSpPr/>
          <p:nvPr/>
        </p:nvSpPr>
        <p:spPr>
          <a:xfrm>
            <a:off x="0" y="0"/>
            <a:ext cx="9144000" cy="6858000"/>
          </a:xfrm>
          <a:prstGeom prst="rect">
            <a:avLst/>
          </a:prstGeom>
          <a:solidFill>
            <a:srgbClr val="002C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2C73"/>
              </a:solidFill>
            </a:endParaRPr>
          </a:p>
        </p:txBody>
      </p:sp>
      <p:pic>
        <p:nvPicPr>
          <p:cNvPr id="6" name="Picture 5" descr="SUNY Polytechnic Institute college logo">
            <a:extLst>
              <a:ext uri="{FF2B5EF4-FFF2-40B4-BE49-F238E27FC236}">
                <a16:creationId xmlns:a16="http://schemas.microsoft.com/office/drawing/2014/main" id="{8A916B4C-C8FC-5546-BC59-DF1FA68995DA}"/>
              </a:ext>
            </a:extLst>
          </p:cNvPr>
          <p:cNvPicPr>
            <a:picLocks noChangeAspect="1"/>
          </p:cNvPicPr>
          <p:nvPr/>
        </p:nvPicPr>
        <p:blipFill>
          <a:blip r:embed="rId2" cstate="screen">
            <a:alphaModFix amt="12000"/>
            <a:extLst>
              <a:ext uri="{28A0092B-C50C-407E-A947-70E740481C1C}">
                <a14:useLocalDpi xmlns:a14="http://schemas.microsoft.com/office/drawing/2010/main"/>
              </a:ext>
            </a:extLst>
          </a:blip>
          <a:stretch>
            <a:fillRect/>
          </a:stretch>
        </p:blipFill>
        <p:spPr>
          <a:xfrm>
            <a:off x="2594242" y="227475"/>
            <a:ext cx="6858000" cy="6858000"/>
          </a:xfrm>
          <a:prstGeom prst="rect">
            <a:avLst/>
          </a:prstGeom>
        </p:spPr>
      </p:pic>
      <p:sp>
        <p:nvSpPr>
          <p:cNvPr id="3" name="Title 1">
            <a:extLst>
              <a:ext uri="{FF2B5EF4-FFF2-40B4-BE49-F238E27FC236}">
                <a16:creationId xmlns:a16="http://schemas.microsoft.com/office/drawing/2014/main" id="{841346C4-842B-0D46-B552-A8DFE9432A60}"/>
              </a:ext>
            </a:extLst>
          </p:cNvPr>
          <p:cNvSpPr>
            <a:spLocks noGrp="1"/>
          </p:cNvSpPr>
          <p:nvPr>
            <p:ph type="ctrTitle"/>
          </p:nvPr>
        </p:nvSpPr>
        <p:spPr>
          <a:xfrm>
            <a:off x="104931" y="2693987"/>
            <a:ext cx="8934138" cy="1470025"/>
          </a:xfrm>
        </p:spPr>
        <p:txBody>
          <a:bodyPr/>
          <a:lstStyle/>
          <a:p>
            <a:r>
              <a:rPr lang="en-US" sz="5400" dirty="0">
                <a:solidFill>
                  <a:srgbClr val="EDA900"/>
                </a:solidFill>
              </a:rPr>
              <a:t>Style + Usage Guide</a:t>
            </a:r>
          </a:p>
        </p:txBody>
      </p:sp>
      <p:pic>
        <p:nvPicPr>
          <p:cNvPr id="4" name="Picture 3" descr="SUNY Polytechnic Institute primary logo">
            <a:extLst>
              <a:ext uri="{FF2B5EF4-FFF2-40B4-BE49-F238E27FC236}">
                <a16:creationId xmlns:a16="http://schemas.microsoft.com/office/drawing/2014/main" id="{F96BE480-4A30-364D-8F50-AD58760834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2127" y="227475"/>
            <a:ext cx="3435454" cy="821157"/>
          </a:xfrm>
          <a:prstGeom prst="rect">
            <a:avLst/>
          </a:prstGeom>
        </p:spPr>
      </p:pic>
    </p:spTree>
    <p:extLst>
      <p:ext uri="{BB962C8B-B14F-4D97-AF65-F5344CB8AC3E}">
        <p14:creationId xmlns:p14="http://schemas.microsoft.com/office/powerpoint/2010/main" val="3877983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3E4335-B02A-4D43-8321-68747FCB996E}"/>
              </a:ext>
            </a:extLst>
          </p:cNvPr>
          <p:cNvSpPr>
            <a:spLocks noGrp="1"/>
          </p:cNvSpPr>
          <p:nvPr>
            <p:ph idx="1"/>
          </p:nvPr>
        </p:nvSpPr>
        <p:spPr>
          <a:xfrm>
            <a:off x="457200" y="1020936"/>
            <a:ext cx="8591384" cy="5753575"/>
          </a:xfrm>
        </p:spPr>
        <p:txBody>
          <a:bodyPr>
            <a:noAutofit/>
          </a:bodyPr>
          <a:lstStyle/>
          <a:p>
            <a:pPr>
              <a:lnSpc>
                <a:spcPct val="120000"/>
              </a:lnSpc>
            </a:pPr>
            <a:r>
              <a:rPr lang="en-US" sz="1000" b="1" dirty="0">
                <a:solidFill>
                  <a:srgbClr val="002C73"/>
                </a:solidFill>
              </a:rPr>
              <a:t>academic degrees</a:t>
            </a:r>
            <a:br>
              <a:rPr lang="en-US" sz="1000" dirty="0"/>
            </a:br>
            <a:r>
              <a:rPr lang="en-US" sz="1000" dirty="0"/>
              <a:t>When spelled out in body text, degree names are lowercase. When abbreviating them, use the following:</a:t>
            </a:r>
            <a:br>
              <a:rPr lang="en-US" sz="1000" dirty="0"/>
            </a:br>
            <a:r>
              <a:rPr lang="en-US" sz="1000" dirty="0"/>
              <a:t>     B.A.</a:t>
            </a:r>
            <a:br>
              <a:rPr lang="en-US" sz="1000" dirty="0"/>
            </a:br>
            <a:r>
              <a:rPr lang="en-US" sz="1000" dirty="0"/>
              <a:t>     B.S.</a:t>
            </a:r>
            <a:br>
              <a:rPr lang="en-US" sz="1000" dirty="0"/>
            </a:br>
            <a:r>
              <a:rPr lang="en-US" sz="1000" dirty="0"/>
              <a:t>     MBA</a:t>
            </a:r>
            <a:br>
              <a:rPr lang="en-US" sz="1000" dirty="0"/>
            </a:br>
            <a:r>
              <a:rPr lang="en-US" sz="1000" dirty="0"/>
              <a:t>     Ph.D.</a:t>
            </a:r>
            <a:br>
              <a:rPr lang="en-US" sz="1000" dirty="0"/>
            </a:br>
            <a:r>
              <a:rPr lang="en-US" sz="1000" dirty="0"/>
              <a:t>Abbreviations of two words (</a:t>
            </a:r>
            <a:r>
              <a:rPr lang="en-US" sz="1000" i="1" dirty="0"/>
              <a:t>Bachelor </a:t>
            </a:r>
            <a:r>
              <a:rPr lang="en-US" sz="1000" dirty="0"/>
              <a:t>of </a:t>
            </a:r>
            <a:r>
              <a:rPr lang="en-US" sz="1000" i="1" dirty="0"/>
              <a:t>Arts</a:t>
            </a:r>
            <a:r>
              <a:rPr lang="en-US" sz="1000" dirty="0"/>
              <a:t>, </a:t>
            </a:r>
            <a:r>
              <a:rPr lang="en-US" sz="1000" i="1" dirty="0"/>
              <a:t>Doctor</a:t>
            </a:r>
            <a:r>
              <a:rPr lang="en-US" sz="1000" dirty="0"/>
              <a:t> of </a:t>
            </a:r>
            <a:r>
              <a:rPr lang="en-US" sz="1000" i="1" dirty="0"/>
              <a:t>Philosophy</a:t>
            </a:r>
            <a:r>
              <a:rPr lang="en-US" sz="1000" dirty="0"/>
              <a:t>) employ periods; abbreviations of three or more words do not, as in: MBA (</a:t>
            </a:r>
            <a:r>
              <a:rPr lang="en-US" sz="1000" i="1" dirty="0"/>
              <a:t>Master </a:t>
            </a:r>
            <a:r>
              <a:rPr lang="en-US" sz="1000" dirty="0"/>
              <a:t>of </a:t>
            </a:r>
            <a:r>
              <a:rPr lang="en-US" sz="1000" i="1" dirty="0"/>
              <a:t>Business Administration</a:t>
            </a:r>
            <a:r>
              <a:rPr lang="en-US" sz="1000" dirty="0"/>
              <a:t>).</a:t>
            </a:r>
            <a:br>
              <a:rPr lang="en-US" sz="1000" dirty="0"/>
            </a:br>
            <a:r>
              <a:rPr lang="en-US" sz="1000" dirty="0"/>
              <a:t>Examples: He received a bachelor of science degree in electrical engineering technology. His friend earned a B.S. in biology. Now, each graduate is pursuing a master’s degree in a different field.</a:t>
            </a:r>
            <a:br>
              <a:rPr lang="en-US" sz="1000" dirty="0"/>
            </a:br>
            <a:r>
              <a:rPr lang="en-US" sz="1000" dirty="0"/>
              <a:t>* Master of science in computer science, master’s degree in computer science, master’s in computer science; NEVER “master’s of science in…”</a:t>
            </a:r>
            <a:br>
              <a:rPr lang="en-US" sz="1000" dirty="0"/>
            </a:br>
            <a:r>
              <a:rPr lang="en-US" sz="1000" dirty="0"/>
              <a:t>* In the case of joint programs, either BS/MS or B.S./M.S. is acceptable.</a:t>
            </a:r>
          </a:p>
          <a:p>
            <a:pPr marL="0" indent="0">
              <a:lnSpc>
                <a:spcPct val="120000"/>
              </a:lnSpc>
              <a:buNone/>
            </a:pPr>
            <a:endParaRPr lang="en-US" sz="300" dirty="0"/>
          </a:p>
          <a:p>
            <a:pPr>
              <a:lnSpc>
                <a:spcPct val="120000"/>
              </a:lnSpc>
            </a:pPr>
            <a:r>
              <a:rPr lang="en-US" sz="1000" b="1" dirty="0">
                <a:solidFill>
                  <a:srgbClr val="002C73"/>
                </a:solidFill>
              </a:rPr>
              <a:t>academic departments</a:t>
            </a:r>
            <a:br>
              <a:rPr lang="en-US" sz="1000" dirty="0"/>
            </a:br>
            <a:r>
              <a:rPr lang="en-US" sz="1000" dirty="0"/>
              <a:t>Lowercase when used informally, especially in body text; uppercase renderings (i.e., title case) for more formal usages and other necessary exceptions, such as spreadsheets.</a:t>
            </a:r>
          </a:p>
          <a:p>
            <a:pPr>
              <a:lnSpc>
                <a:spcPct val="120000"/>
              </a:lnSpc>
            </a:pPr>
            <a:endParaRPr lang="en-US" sz="300" b="1" dirty="0"/>
          </a:p>
          <a:p>
            <a:pPr>
              <a:lnSpc>
                <a:spcPct val="120000"/>
              </a:lnSpc>
            </a:pPr>
            <a:r>
              <a:rPr lang="en-US" sz="1000" b="1" dirty="0">
                <a:solidFill>
                  <a:srgbClr val="002C73"/>
                </a:solidFill>
              </a:rPr>
              <a:t>academic and position titles</a:t>
            </a:r>
            <a:br>
              <a:rPr lang="en-US" sz="1000" dirty="0"/>
            </a:br>
            <a:r>
              <a:rPr lang="en-US" sz="1000" dirty="0"/>
              <a:t>Generally, titles are uppercase before a person’s name, lowercase after a name. First reference to those persons with academic titles should include the title after the name; on second reference, the last name should be used with “Dr.”, etc. as appropriate. In most cases, abbreviated academic degrees after a person’s name are to be avoided; exceptions include more formal documents and those in which such distinctions are desirable for emphasis.</a:t>
            </a:r>
            <a:br>
              <a:rPr lang="en-US" sz="1000" dirty="0"/>
            </a:br>
            <a:r>
              <a:rPr lang="en-US" sz="1000" dirty="0"/>
              <a:t>     </a:t>
            </a:r>
            <a:r>
              <a:rPr lang="en-US" sz="1000" i="1" dirty="0"/>
              <a:t>The students met with Vice President for Administration James Jones.</a:t>
            </a:r>
            <a:br>
              <a:rPr lang="en-US" sz="1000" i="1" dirty="0"/>
            </a:br>
            <a:r>
              <a:rPr lang="en-US" sz="1000" i="1" dirty="0"/>
              <a:t>     The students met with James Jones, vice president for administration.</a:t>
            </a:r>
            <a:br>
              <a:rPr lang="en-US" sz="1000" i="1" dirty="0"/>
            </a:br>
            <a:r>
              <a:rPr lang="en-US" sz="1000" i="1" dirty="0"/>
              <a:t>     Marcia Conrad, associate professor of psychology, met with the students. Dr. Conrad described the meeting as productive.</a:t>
            </a:r>
            <a:br>
              <a:rPr lang="en-US" sz="1000" dirty="0"/>
            </a:br>
            <a:r>
              <a:rPr lang="en-US" sz="1000" dirty="0"/>
              <a:t>     </a:t>
            </a:r>
            <a:r>
              <a:rPr lang="en-US" sz="1000" i="1" dirty="0"/>
              <a:t>The diversity and quality of SUNY Poly’s scholarly community are evident; of the more than 80 full-time faculty, 80% hold doctoral or </a:t>
            </a:r>
            <a:br>
              <a:rPr lang="en-US" sz="1000" i="1" dirty="0"/>
            </a:br>
            <a:r>
              <a:rPr lang="en-US" sz="1000" i="1" dirty="0"/>
              <a:t>     terminal degrees:</a:t>
            </a:r>
            <a:br>
              <a:rPr lang="en-US" sz="1000" dirty="0"/>
            </a:br>
            <a:r>
              <a:rPr lang="en-US" sz="1000" dirty="0"/>
              <a:t>     </a:t>
            </a:r>
            <a:r>
              <a:rPr lang="en-US" sz="1000" i="1" dirty="0"/>
              <a:t>Jane Adams, Ph.D. in History</a:t>
            </a:r>
            <a:br>
              <a:rPr lang="en-US" sz="1000" dirty="0"/>
            </a:br>
            <a:r>
              <a:rPr lang="en-US" sz="1000" dirty="0"/>
              <a:t>     </a:t>
            </a:r>
            <a:r>
              <a:rPr lang="en-US" sz="1000" i="1" dirty="0"/>
              <a:t>Robert Brown, MFA in Visual Design</a:t>
            </a:r>
            <a:br>
              <a:rPr lang="en-US" sz="1000" dirty="0"/>
            </a:br>
            <a:r>
              <a:rPr lang="en-US" sz="1000" dirty="0"/>
              <a:t>     </a:t>
            </a:r>
            <a:r>
              <a:rPr lang="en-US" sz="1000" i="1" dirty="0"/>
              <a:t>(etc.)</a:t>
            </a:r>
            <a:br>
              <a:rPr lang="en-US" sz="1000" i="1" dirty="0"/>
            </a:br>
            <a:r>
              <a:rPr lang="en-US" sz="1000" i="1" dirty="0"/>
              <a:t>     </a:t>
            </a:r>
            <a:r>
              <a:rPr lang="en-US" sz="1000" dirty="0"/>
              <a:t>Note that titles in such a list are capitalized.</a:t>
            </a:r>
          </a:p>
          <a:p>
            <a:pPr marL="0" indent="0">
              <a:lnSpc>
                <a:spcPct val="120000"/>
              </a:lnSpc>
              <a:buNone/>
            </a:pPr>
            <a:endParaRPr lang="en-US" sz="700" dirty="0"/>
          </a:p>
        </p:txBody>
      </p:sp>
    </p:spTree>
    <p:extLst>
      <p:ext uri="{BB962C8B-B14F-4D97-AF65-F5344CB8AC3E}">
        <p14:creationId xmlns:p14="http://schemas.microsoft.com/office/powerpoint/2010/main" val="3164135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3E4335-B02A-4D43-8321-68747FCB996E}"/>
              </a:ext>
            </a:extLst>
          </p:cNvPr>
          <p:cNvSpPr>
            <a:spLocks noGrp="1"/>
          </p:cNvSpPr>
          <p:nvPr>
            <p:ph idx="1"/>
          </p:nvPr>
        </p:nvSpPr>
        <p:spPr>
          <a:xfrm>
            <a:off x="457200" y="1060909"/>
            <a:ext cx="8229600" cy="5602062"/>
          </a:xfrm>
        </p:spPr>
        <p:txBody>
          <a:bodyPr>
            <a:normAutofit fontScale="77500" lnSpcReduction="20000"/>
          </a:bodyPr>
          <a:lstStyle/>
          <a:p>
            <a:pPr>
              <a:lnSpc>
                <a:spcPct val="120000"/>
              </a:lnSpc>
            </a:pPr>
            <a:r>
              <a:rPr lang="en-US" sz="1400" b="1" dirty="0">
                <a:solidFill>
                  <a:srgbClr val="002C73"/>
                </a:solidFill>
              </a:rPr>
              <a:t>alma mater</a:t>
            </a:r>
            <a:br>
              <a:rPr lang="en-US" sz="1400" dirty="0"/>
            </a:br>
            <a:r>
              <a:rPr lang="en-US" sz="1400" dirty="0"/>
              <a:t>Latin for “nourishing mother,” this lowercase term is sometimes used to refer to the college or university from which a person has been graduated.</a:t>
            </a:r>
          </a:p>
          <a:p>
            <a:pPr marL="0" indent="0">
              <a:lnSpc>
                <a:spcPct val="120000"/>
              </a:lnSpc>
              <a:buNone/>
            </a:pPr>
            <a:r>
              <a:rPr lang="en-US" sz="1400" i="1" dirty="0"/>
              <a:t>	Those who graduated in the 2000s have fond memories of their alma mater.</a:t>
            </a:r>
          </a:p>
          <a:p>
            <a:pPr marL="0" indent="0">
              <a:lnSpc>
                <a:spcPct val="120000"/>
              </a:lnSpc>
              <a:buNone/>
            </a:pPr>
            <a:endParaRPr lang="en-US" sz="1300" b="1" dirty="0">
              <a:solidFill>
                <a:srgbClr val="002C73"/>
              </a:solidFill>
            </a:endParaRPr>
          </a:p>
          <a:p>
            <a:pPr>
              <a:lnSpc>
                <a:spcPct val="120000"/>
              </a:lnSpc>
              <a:spcBef>
                <a:spcPts val="240"/>
              </a:spcBef>
            </a:pPr>
            <a:r>
              <a:rPr lang="en-US" sz="1400" b="1" dirty="0">
                <a:solidFill>
                  <a:srgbClr val="002C73"/>
                </a:solidFill>
              </a:rPr>
              <a:t>alumnus, alumni, alumna, alumnae</a:t>
            </a:r>
            <a:br>
              <a:rPr lang="en-US" sz="1400" dirty="0"/>
            </a:br>
            <a:r>
              <a:rPr lang="en-US" sz="1400" dirty="0"/>
              <a:t>When referring to a male graduate, use alumnus; the plural for male graduates is alumni. When referring to a female graduate, use alumna; the plural for female graduates is alumnae. For a group of graduates containing both men and women, use alumni.</a:t>
            </a:r>
            <a:endParaRPr lang="en-US" sz="2300" dirty="0"/>
          </a:p>
          <a:p>
            <a:pPr>
              <a:lnSpc>
                <a:spcPct val="120000"/>
              </a:lnSpc>
            </a:pPr>
            <a:endParaRPr lang="en-US" sz="1300" dirty="0"/>
          </a:p>
          <a:p>
            <a:pPr>
              <a:lnSpc>
                <a:spcPct val="120000"/>
              </a:lnSpc>
            </a:pPr>
            <a:r>
              <a:rPr lang="en-US" sz="1400" b="1" dirty="0">
                <a:solidFill>
                  <a:srgbClr val="002C73"/>
                </a:solidFill>
              </a:rPr>
              <a:t>a.m., p.m.</a:t>
            </a:r>
            <a:br>
              <a:rPr lang="en-US" sz="1400" dirty="0"/>
            </a:br>
            <a:r>
              <a:rPr lang="en-US" sz="1400" dirty="0"/>
              <a:t>In body text, use lowercase and periods. Exceptions may be made in the design of posters, flyers, etc. Use noon and midnight; do not use 12 p.m., 12 a.m., 12 noon or 12 midnight.</a:t>
            </a:r>
            <a:br>
              <a:rPr lang="en-US" sz="1400" dirty="0"/>
            </a:br>
            <a:r>
              <a:rPr lang="en-US" sz="1400" dirty="0"/>
              <a:t>In body text, avoid the use of both a.m. and morning or p.m. and evening/night to describe the time of day; “6 a.m. in the morning” is redundant</a:t>
            </a:r>
            <a:r>
              <a:rPr lang="en-US" sz="1400" b="1" dirty="0"/>
              <a:t>.</a:t>
            </a:r>
            <a:endParaRPr lang="en-US" sz="1400" b="1" dirty="0">
              <a:solidFill>
                <a:srgbClr val="002C73"/>
              </a:solidFill>
            </a:endParaRPr>
          </a:p>
          <a:p>
            <a:pPr>
              <a:lnSpc>
                <a:spcPct val="120000"/>
              </a:lnSpc>
            </a:pPr>
            <a:endParaRPr lang="en-US" sz="1300" b="1" dirty="0">
              <a:solidFill>
                <a:srgbClr val="002C73"/>
              </a:solidFill>
            </a:endParaRPr>
          </a:p>
          <a:p>
            <a:pPr>
              <a:lnSpc>
                <a:spcPct val="120000"/>
              </a:lnSpc>
              <a:spcBef>
                <a:spcPts val="240"/>
              </a:spcBef>
            </a:pPr>
            <a:r>
              <a:rPr lang="en-US" sz="1400" b="1" dirty="0">
                <a:solidFill>
                  <a:srgbClr val="002C73"/>
                </a:solidFill>
              </a:rPr>
              <a:t>annual</a:t>
            </a:r>
            <a:br>
              <a:rPr lang="en-US" sz="1400" dirty="0"/>
            </a:br>
            <a:r>
              <a:rPr lang="en-US" sz="1400" dirty="0"/>
              <a:t>A first-time event is not a “first annual event.” The word annual may be used to describe any event that is being held, or has been held, for two or more consecutive years.</a:t>
            </a:r>
            <a:endParaRPr lang="en-US" dirty="0"/>
          </a:p>
          <a:p>
            <a:pPr marL="0" indent="0">
              <a:lnSpc>
                <a:spcPct val="120000"/>
              </a:lnSpc>
              <a:buNone/>
            </a:pPr>
            <a:endParaRPr lang="en-US" sz="1300" dirty="0"/>
          </a:p>
          <a:p>
            <a:pPr>
              <a:lnSpc>
                <a:spcPct val="120000"/>
              </a:lnSpc>
            </a:pPr>
            <a:r>
              <a:rPr lang="en-US" sz="1400" b="1" dirty="0">
                <a:solidFill>
                  <a:srgbClr val="002C73"/>
                </a:solidFill>
              </a:rPr>
              <a:t>auditorium</a:t>
            </a:r>
            <a:br>
              <a:rPr lang="en-US" sz="1400" dirty="0"/>
            </a:br>
            <a:r>
              <a:rPr lang="en-US" sz="1400" dirty="0" err="1"/>
              <a:t>Kunsela</a:t>
            </a:r>
            <a:r>
              <a:rPr lang="en-US" sz="1400" dirty="0"/>
              <a:t> Hall Auditorium is incorrect. The name is “</a:t>
            </a:r>
            <a:r>
              <a:rPr lang="en-US" sz="1400" dirty="0" err="1"/>
              <a:t>Kunsela</a:t>
            </a:r>
            <a:r>
              <a:rPr lang="en-US" sz="1400" dirty="0"/>
              <a:t> Lecture Hall.” Using “the auditorium” or “</a:t>
            </a:r>
            <a:r>
              <a:rPr lang="en-US" sz="1400" dirty="0" err="1"/>
              <a:t>Kunsela</a:t>
            </a:r>
            <a:r>
              <a:rPr lang="en-US" sz="1400" dirty="0"/>
              <a:t> Hall auditorium” (lowercase a) on second reference is acceptable.</a:t>
            </a:r>
            <a:r>
              <a:rPr lang="en-US" sz="1400" b="1" dirty="0"/>
              <a:t> </a:t>
            </a:r>
            <a:endParaRPr lang="en-US" sz="1400" dirty="0"/>
          </a:p>
          <a:p>
            <a:pPr marL="0" indent="0">
              <a:lnSpc>
                <a:spcPct val="120000"/>
              </a:lnSpc>
              <a:buNone/>
            </a:pPr>
            <a:r>
              <a:rPr lang="en-US" sz="1300" b="1" dirty="0"/>
              <a:t> </a:t>
            </a:r>
            <a:endParaRPr lang="en-US" sz="1300" dirty="0"/>
          </a:p>
          <a:p>
            <a:pPr>
              <a:lnSpc>
                <a:spcPct val="120000"/>
              </a:lnSpc>
            </a:pPr>
            <a:r>
              <a:rPr lang="en-US" sz="1400" b="1" dirty="0">
                <a:solidFill>
                  <a:srgbClr val="002C73"/>
                </a:solidFill>
              </a:rPr>
              <a:t>bachelor of science, bachelor’s degree</a:t>
            </a:r>
            <a:br>
              <a:rPr lang="en-US" sz="1400" dirty="0"/>
            </a:br>
            <a:r>
              <a:rPr lang="en-US" sz="1400" dirty="0"/>
              <a:t>Use lowercase. See “academic degrees”</a:t>
            </a:r>
            <a:r>
              <a:rPr lang="en-US" sz="1400" b="1" dirty="0"/>
              <a:t> </a:t>
            </a:r>
          </a:p>
          <a:p>
            <a:pPr>
              <a:lnSpc>
                <a:spcPct val="120000"/>
              </a:lnSpc>
            </a:pPr>
            <a:endParaRPr lang="en-US" sz="1400" b="1" dirty="0"/>
          </a:p>
          <a:p>
            <a:pPr>
              <a:lnSpc>
                <a:spcPct val="120000"/>
              </a:lnSpc>
            </a:pPr>
            <a:r>
              <a:rPr lang="en-US" sz="1400" b="1" dirty="0">
                <a:solidFill>
                  <a:srgbClr val="002C73"/>
                </a:solidFill>
              </a:rPr>
              <a:t>board</a:t>
            </a:r>
            <a:br>
              <a:rPr lang="en-US" sz="1400" dirty="0"/>
            </a:br>
            <a:r>
              <a:rPr lang="en-US" sz="1400" dirty="0"/>
              <a:t>Generally lowercase unless part of a formal name.</a:t>
            </a:r>
            <a:br>
              <a:rPr lang="en-US" sz="1400" dirty="0"/>
            </a:br>
            <a:r>
              <a:rPr lang="en-US" sz="1400" i="1" dirty="0"/>
              <a:t>The alumni board met Tuesday. The new academic program will launch a professional advisory board. SUNY Poly’s Alumni Association Advisory Board is a volunteer organization.</a:t>
            </a:r>
            <a:endParaRPr lang="en-US" sz="1400" dirty="0"/>
          </a:p>
          <a:p>
            <a:pPr>
              <a:lnSpc>
                <a:spcPct val="120000"/>
              </a:lnSpc>
            </a:pPr>
            <a:endParaRPr lang="en-US" sz="1400" dirty="0"/>
          </a:p>
          <a:p>
            <a:pPr marL="0" indent="0">
              <a:lnSpc>
                <a:spcPct val="120000"/>
              </a:lnSpc>
              <a:buNone/>
            </a:pPr>
            <a:endParaRPr lang="en-US" dirty="0"/>
          </a:p>
          <a:p>
            <a:pPr marL="457200" lvl="1" indent="0">
              <a:lnSpc>
                <a:spcPct val="120000"/>
              </a:lnSpc>
              <a:buNone/>
            </a:pPr>
            <a:endParaRPr lang="en-US" dirty="0"/>
          </a:p>
        </p:txBody>
      </p:sp>
    </p:spTree>
    <p:extLst>
      <p:ext uri="{BB962C8B-B14F-4D97-AF65-F5344CB8AC3E}">
        <p14:creationId xmlns:p14="http://schemas.microsoft.com/office/powerpoint/2010/main" val="1669366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3E4335-B02A-4D43-8321-68747FCB996E}"/>
              </a:ext>
            </a:extLst>
          </p:cNvPr>
          <p:cNvSpPr>
            <a:spLocks noGrp="1"/>
          </p:cNvSpPr>
          <p:nvPr>
            <p:ph idx="1"/>
          </p:nvPr>
        </p:nvSpPr>
        <p:spPr>
          <a:xfrm>
            <a:off x="457200" y="1020936"/>
            <a:ext cx="8591384" cy="5753575"/>
          </a:xfrm>
        </p:spPr>
        <p:txBody>
          <a:bodyPr>
            <a:noAutofit/>
          </a:bodyPr>
          <a:lstStyle/>
          <a:p>
            <a:pPr>
              <a:lnSpc>
                <a:spcPct val="120000"/>
              </a:lnSpc>
            </a:pPr>
            <a:r>
              <a:rPr lang="en-US" sz="1000" b="1" dirty="0">
                <a:solidFill>
                  <a:srgbClr val="002C73"/>
                </a:solidFill>
              </a:rPr>
              <a:t>academic degrees</a:t>
            </a:r>
            <a:br>
              <a:rPr lang="en-US" sz="1000" dirty="0"/>
            </a:br>
            <a:r>
              <a:rPr lang="en-US" sz="1000" dirty="0"/>
              <a:t>When spelled out in body text, degree names are lowercase. When abbreviating them, use the following:</a:t>
            </a:r>
            <a:br>
              <a:rPr lang="en-US" sz="1000" dirty="0"/>
            </a:br>
            <a:r>
              <a:rPr lang="en-US" sz="1000" dirty="0"/>
              <a:t>     B.A.</a:t>
            </a:r>
            <a:br>
              <a:rPr lang="en-US" sz="1000" dirty="0"/>
            </a:br>
            <a:r>
              <a:rPr lang="en-US" sz="1000" dirty="0"/>
              <a:t>     B.S.</a:t>
            </a:r>
            <a:br>
              <a:rPr lang="en-US" sz="1000" dirty="0"/>
            </a:br>
            <a:r>
              <a:rPr lang="en-US" sz="1000" dirty="0"/>
              <a:t>     MBA</a:t>
            </a:r>
            <a:br>
              <a:rPr lang="en-US" sz="1000" dirty="0"/>
            </a:br>
            <a:r>
              <a:rPr lang="en-US" sz="1000" dirty="0"/>
              <a:t>     Ph.D.</a:t>
            </a:r>
            <a:br>
              <a:rPr lang="en-US" sz="1000" dirty="0"/>
            </a:br>
            <a:r>
              <a:rPr lang="en-US" sz="1000" dirty="0"/>
              <a:t>Abbreviations of two words (</a:t>
            </a:r>
            <a:r>
              <a:rPr lang="en-US" sz="1000" i="1" dirty="0"/>
              <a:t>Bachelor </a:t>
            </a:r>
            <a:r>
              <a:rPr lang="en-US" sz="1000" dirty="0"/>
              <a:t>of </a:t>
            </a:r>
            <a:r>
              <a:rPr lang="en-US" sz="1000" i="1" dirty="0"/>
              <a:t>Arts</a:t>
            </a:r>
            <a:r>
              <a:rPr lang="en-US" sz="1000" dirty="0"/>
              <a:t>, </a:t>
            </a:r>
            <a:r>
              <a:rPr lang="en-US" sz="1000" i="1" dirty="0"/>
              <a:t>Doctor</a:t>
            </a:r>
            <a:r>
              <a:rPr lang="en-US" sz="1000" dirty="0"/>
              <a:t> of </a:t>
            </a:r>
            <a:r>
              <a:rPr lang="en-US" sz="1000" i="1" dirty="0"/>
              <a:t>Philosophy</a:t>
            </a:r>
            <a:r>
              <a:rPr lang="en-US" sz="1000" dirty="0"/>
              <a:t>) employ periods; abbreviations of three or more words do not, as in: MBA (</a:t>
            </a:r>
            <a:r>
              <a:rPr lang="en-US" sz="1000" i="1" dirty="0"/>
              <a:t>Master </a:t>
            </a:r>
            <a:r>
              <a:rPr lang="en-US" sz="1000" dirty="0"/>
              <a:t>of </a:t>
            </a:r>
            <a:r>
              <a:rPr lang="en-US" sz="1000" i="1" dirty="0"/>
              <a:t>Business Administration</a:t>
            </a:r>
            <a:r>
              <a:rPr lang="en-US" sz="1000" dirty="0"/>
              <a:t>).</a:t>
            </a:r>
            <a:br>
              <a:rPr lang="en-US" sz="1000" dirty="0"/>
            </a:br>
            <a:r>
              <a:rPr lang="en-US" sz="1000" dirty="0"/>
              <a:t>Examples: He received a bachelor of science degree in electrical engineering technology. His friend earned a B.S. in biology. Now, each graduate is pursuing a master’s degree in a different field.</a:t>
            </a:r>
            <a:br>
              <a:rPr lang="en-US" sz="1000" dirty="0"/>
            </a:br>
            <a:r>
              <a:rPr lang="en-US" sz="1000" dirty="0"/>
              <a:t>* Master of science in computer science, master’s degree in computer science, master’s in computer science; NEVER “master’s of science in…”</a:t>
            </a:r>
            <a:br>
              <a:rPr lang="en-US" sz="1000" dirty="0"/>
            </a:br>
            <a:r>
              <a:rPr lang="en-US" sz="1000" dirty="0"/>
              <a:t>* In the case of joint programs, either BS/MS or B.S./M.S. is acceptable.</a:t>
            </a:r>
          </a:p>
          <a:p>
            <a:pPr marL="0" indent="0">
              <a:lnSpc>
                <a:spcPct val="120000"/>
              </a:lnSpc>
              <a:buNone/>
            </a:pPr>
            <a:endParaRPr lang="en-US" sz="300" dirty="0"/>
          </a:p>
          <a:p>
            <a:pPr>
              <a:lnSpc>
                <a:spcPct val="120000"/>
              </a:lnSpc>
            </a:pPr>
            <a:r>
              <a:rPr lang="en-US" sz="1000" b="1" dirty="0">
                <a:solidFill>
                  <a:srgbClr val="002C73"/>
                </a:solidFill>
              </a:rPr>
              <a:t>academic departments</a:t>
            </a:r>
            <a:br>
              <a:rPr lang="en-US" sz="1000" dirty="0"/>
            </a:br>
            <a:r>
              <a:rPr lang="en-US" sz="1000" dirty="0"/>
              <a:t>Lowercase when used informally, especially in body text; uppercase renderings (i.e., title case) for more formal usages and other necessary exceptions, such as spreadsheets.</a:t>
            </a:r>
          </a:p>
          <a:p>
            <a:pPr>
              <a:lnSpc>
                <a:spcPct val="120000"/>
              </a:lnSpc>
            </a:pPr>
            <a:endParaRPr lang="en-US" sz="300" b="1" dirty="0"/>
          </a:p>
          <a:p>
            <a:pPr>
              <a:lnSpc>
                <a:spcPct val="120000"/>
              </a:lnSpc>
            </a:pPr>
            <a:r>
              <a:rPr lang="en-US" sz="1000" b="1" dirty="0">
                <a:solidFill>
                  <a:srgbClr val="002C73"/>
                </a:solidFill>
              </a:rPr>
              <a:t>academic and position titles</a:t>
            </a:r>
            <a:br>
              <a:rPr lang="en-US" sz="1000" dirty="0"/>
            </a:br>
            <a:r>
              <a:rPr lang="en-US" sz="1000" dirty="0"/>
              <a:t>Generally, titles are uppercase before a person’s name, lowercase after a name. First reference to those persons with academic titles should include the title after the name; on second reference, the last name should be used with “Dr.”, etc. as appropriate. In most cases, abbreviated academic degrees after a person’s name are to be avoided; exceptions include more formal documents and those in which such distinctions are desirable for emphasis.</a:t>
            </a:r>
            <a:br>
              <a:rPr lang="en-US" sz="1000" dirty="0"/>
            </a:br>
            <a:r>
              <a:rPr lang="en-US" sz="1000" dirty="0"/>
              <a:t>     </a:t>
            </a:r>
            <a:r>
              <a:rPr lang="en-US" sz="1000" i="1" dirty="0"/>
              <a:t>The students met with Vice President for Administration James Jones.</a:t>
            </a:r>
            <a:br>
              <a:rPr lang="en-US" sz="1000" i="1" dirty="0"/>
            </a:br>
            <a:r>
              <a:rPr lang="en-US" sz="1000" i="1" dirty="0"/>
              <a:t>     The students met with James Jones, vice president for administration.</a:t>
            </a:r>
            <a:br>
              <a:rPr lang="en-US" sz="1000" i="1" dirty="0"/>
            </a:br>
            <a:r>
              <a:rPr lang="en-US" sz="1000" i="1" dirty="0"/>
              <a:t>     Marcia Conrad, associate professor of psychology, met with the students. Dr. Conrad described the meeting as productive.</a:t>
            </a:r>
            <a:br>
              <a:rPr lang="en-US" sz="1000" dirty="0"/>
            </a:br>
            <a:r>
              <a:rPr lang="en-US" sz="1000" dirty="0"/>
              <a:t>     </a:t>
            </a:r>
            <a:r>
              <a:rPr lang="en-US" sz="1000" i="1" dirty="0"/>
              <a:t>The diversity and quality of SUNY Poly’s scholarly community are evident; of the more than 80 full-time faculty, 80% hold doctoral or </a:t>
            </a:r>
            <a:br>
              <a:rPr lang="en-US" sz="1000" i="1" dirty="0"/>
            </a:br>
            <a:r>
              <a:rPr lang="en-US" sz="1000" i="1" dirty="0"/>
              <a:t>     terminal degrees:</a:t>
            </a:r>
            <a:br>
              <a:rPr lang="en-US" sz="1000" dirty="0"/>
            </a:br>
            <a:r>
              <a:rPr lang="en-US" sz="1000" dirty="0"/>
              <a:t>     </a:t>
            </a:r>
            <a:r>
              <a:rPr lang="en-US" sz="1000" i="1" dirty="0"/>
              <a:t>Jane Adams, Ph.D. in History</a:t>
            </a:r>
            <a:br>
              <a:rPr lang="en-US" sz="1000" dirty="0"/>
            </a:br>
            <a:r>
              <a:rPr lang="en-US" sz="1000" dirty="0"/>
              <a:t>     </a:t>
            </a:r>
            <a:r>
              <a:rPr lang="en-US" sz="1000" i="1" dirty="0"/>
              <a:t>Robert Brown, MFA in Visual Design</a:t>
            </a:r>
            <a:br>
              <a:rPr lang="en-US" sz="1000" dirty="0"/>
            </a:br>
            <a:r>
              <a:rPr lang="en-US" sz="1000" dirty="0"/>
              <a:t>     </a:t>
            </a:r>
            <a:r>
              <a:rPr lang="en-US" sz="1000" i="1" dirty="0"/>
              <a:t>(etc.)</a:t>
            </a:r>
            <a:br>
              <a:rPr lang="en-US" sz="1000" i="1" dirty="0"/>
            </a:br>
            <a:r>
              <a:rPr lang="en-US" sz="1000" i="1" dirty="0"/>
              <a:t>     </a:t>
            </a:r>
            <a:r>
              <a:rPr lang="en-US" sz="1000" dirty="0"/>
              <a:t>Note that titles in such a list are capitalized.</a:t>
            </a:r>
          </a:p>
          <a:p>
            <a:pPr marL="0" indent="0">
              <a:lnSpc>
                <a:spcPct val="120000"/>
              </a:lnSpc>
              <a:buNone/>
            </a:pPr>
            <a:endParaRPr lang="en-US" sz="700" dirty="0"/>
          </a:p>
        </p:txBody>
      </p:sp>
    </p:spTree>
    <p:extLst>
      <p:ext uri="{BB962C8B-B14F-4D97-AF65-F5344CB8AC3E}">
        <p14:creationId xmlns:p14="http://schemas.microsoft.com/office/powerpoint/2010/main" val="2600185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3E4335-B02A-4D43-8321-68747FCB996E}"/>
              </a:ext>
            </a:extLst>
          </p:cNvPr>
          <p:cNvSpPr>
            <a:spLocks noGrp="1"/>
          </p:cNvSpPr>
          <p:nvPr>
            <p:ph idx="1"/>
          </p:nvPr>
        </p:nvSpPr>
        <p:spPr>
          <a:xfrm>
            <a:off x="457200" y="1020936"/>
            <a:ext cx="8591384" cy="5753575"/>
          </a:xfrm>
        </p:spPr>
        <p:txBody>
          <a:bodyPr>
            <a:noAutofit/>
          </a:bodyPr>
          <a:lstStyle/>
          <a:p>
            <a:pPr>
              <a:lnSpc>
                <a:spcPct val="120000"/>
              </a:lnSpc>
            </a:pPr>
            <a:r>
              <a:rPr lang="en-US" sz="1000" b="1" dirty="0">
                <a:solidFill>
                  <a:srgbClr val="002C73"/>
                </a:solidFill>
              </a:rPr>
              <a:t>academic degrees</a:t>
            </a:r>
            <a:br>
              <a:rPr lang="en-US" sz="1000" dirty="0"/>
            </a:br>
            <a:r>
              <a:rPr lang="en-US" sz="1000" dirty="0"/>
              <a:t>When spelled out in body text, degree names are lowercase. When abbreviating them, use the following:</a:t>
            </a:r>
            <a:br>
              <a:rPr lang="en-US" sz="1000" dirty="0"/>
            </a:br>
            <a:r>
              <a:rPr lang="en-US" sz="1000" dirty="0"/>
              <a:t>     B.A.</a:t>
            </a:r>
            <a:br>
              <a:rPr lang="en-US" sz="1000" dirty="0"/>
            </a:br>
            <a:r>
              <a:rPr lang="en-US" sz="1000" dirty="0"/>
              <a:t>     B.S.</a:t>
            </a:r>
            <a:br>
              <a:rPr lang="en-US" sz="1000" dirty="0"/>
            </a:br>
            <a:r>
              <a:rPr lang="en-US" sz="1000" dirty="0"/>
              <a:t>     MBA</a:t>
            </a:r>
            <a:br>
              <a:rPr lang="en-US" sz="1000" dirty="0"/>
            </a:br>
            <a:r>
              <a:rPr lang="en-US" sz="1000" dirty="0"/>
              <a:t>     Ph.D.</a:t>
            </a:r>
            <a:br>
              <a:rPr lang="en-US" sz="1000" dirty="0"/>
            </a:br>
            <a:r>
              <a:rPr lang="en-US" sz="1000" dirty="0"/>
              <a:t>Abbreviations of two words (</a:t>
            </a:r>
            <a:r>
              <a:rPr lang="en-US" sz="1000" i="1" dirty="0"/>
              <a:t>Bachelor </a:t>
            </a:r>
            <a:r>
              <a:rPr lang="en-US" sz="1000" dirty="0"/>
              <a:t>of </a:t>
            </a:r>
            <a:r>
              <a:rPr lang="en-US" sz="1000" i="1" dirty="0"/>
              <a:t>Arts</a:t>
            </a:r>
            <a:r>
              <a:rPr lang="en-US" sz="1000" dirty="0"/>
              <a:t>, </a:t>
            </a:r>
            <a:r>
              <a:rPr lang="en-US" sz="1000" i="1" dirty="0"/>
              <a:t>Doctor</a:t>
            </a:r>
            <a:r>
              <a:rPr lang="en-US" sz="1000" dirty="0"/>
              <a:t> of </a:t>
            </a:r>
            <a:r>
              <a:rPr lang="en-US" sz="1000" i="1" dirty="0"/>
              <a:t>Philosophy</a:t>
            </a:r>
            <a:r>
              <a:rPr lang="en-US" sz="1000" dirty="0"/>
              <a:t>) employ periods; abbreviations of three or more words do not, as in: MBA (</a:t>
            </a:r>
            <a:r>
              <a:rPr lang="en-US" sz="1000" i="1" dirty="0"/>
              <a:t>Master </a:t>
            </a:r>
            <a:r>
              <a:rPr lang="en-US" sz="1000" dirty="0"/>
              <a:t>of </a:t>
            </a:r>
            <a:r>
              <a:rPr lang="en-US" sz="1000" i="1" dirty="0"/>
              <a:t>Business Administration</a:t>
            </a:r>
            <a:r>
              <a:rPr lang="en-US" sz="1000" dirty="0"/>
              <a:t>).</a:t>
            </a:r>
            <a:br>
              <a:rPr lang="en-US" sz="1000" dirty="0"/>
            </a:br>
            <a:r>
              <a:rPr lang="en-US" sz="1000" dirty="0"/>
              <a:t>Examples: He received a bachelor of science degree in electrical engineering technology. His friend earned a B.S. in biology. Now, each graduate is pursuing a master’s degree in a different field.</a:t>
            </a:r>
            <a:br>
              <a:rPr lang="en-US" sz="1000" dirty="0"/>
            </a:br>
            <a:r>
              <a:rPr lang="en-US" sz="1000" dirty="0"/>
              <a:t>* Master of science in computer science, master’s degree in computer science, master’s in computer science; NEVER “master’s of science in…”</a:t>
            </a:r>
            <a:br>
              <a:rPr lang="en-US" sz="1000" dirty="0"/>
            </a:br>
            <a:r>
              <a:rPr lang="en-US" sz="1000" dirty="0"/>
              <a:t>* In the case of joint programs, either BS/MS or B.S./M.S. is acceptable.</a:t>
            </a:r>
          </a:p>
          <a:p>
            <a:pPr marL="0" indent="0">
              <a:lnSpc>
                <a:spcPct val="120000"/>
              </a:lnSpc>
              <a:buNone/>
            </a:pPr>
            <a:endParaRPr lang="en-US" sz="300" dirty="0"/>
          </a:p>
          <a:p>
            <a:pPr>
              <a:lnSpc>
                <a:spcPct val="120000"/>
              </a:lnSpc>
            </a:pPr>
            <a:r>
              <a:rPr lang="en-US" sz="1000" b="1" dirty="0">
                <a:solidFill>
                  <a:srgbClr val="002C73"/>
                </a:solidFill>
              </a:rPr>
              <a:t>academic departments</a:t>
            </a:r>
            <a:br>
              <a:rPr lang="en-US" sz="1000" dirty="0"/>
            </a:br>
            <a:r>
              <a:rPr lang="en-US" sz="1000" dirty="0"/>
              <a:t>Lowercase when used informally, especially in body text; uppercase renderings (i.e., title case) for more formal usages and other necessary exceptions, such as spreadsheets.</a:t>
            </a:r>
          </a:p>
          <a:p>
            <a:pPr>
              <a:lnSpc>
                <a:spcPct val="120000"/>
              </a:lnSpc>
            </a:pPr>
            <a:endParaRPr lang="en-US" sz="300" b="1" dirty="0"/>
          </a:p>
          <a:p>
            <a:pPr>
              <a:lnSpc>
                <a:spcPct val="120000"/>
              </a:lnSpc>
            </a:pPr>
            <a:r>
              <a:rPr lang="en-US" sz="1000" b="1" dirty="0">
                <a:solidFill>
                  <a:srgbClr val="002C73"/>
                </a:solidFill>
              </a:rPr>
              <a:t>academic and position titles</a:t>
            </a:r>
            <a:br>
              <a:rPr lang="en-US" sz="1000" dirty="0"/>
            </a:br>
            <a:r>
              <a:rPr lang="en-US" sz="1000" dirty="0"/>
              <a:t>Generally, titles are uppercase before a person’s name, lowercase after a name. First reference to those persons with academic titles should include the title after the name; on second reference, the last name should be used with “Dr.”, etc. as appropriate. In most cases, abbreviated academic degrees after a person’s name are to be avoided; exceptions include more formal documents and those in which such distinctions are desirable for emphasis.</a:t>
            </a:r>
            <a:br>
              <a:rPr lang="en-US" sz="1000" dirty="0"/>
            </a:br>
            <a:r>
              <a:rPr lang="en-US" sz="1000" dirty="0"/>
              <a:t>     </a:t>
            </a:r>
            <a:r>
              <a:rPr lang="en-US" sz="1000" i="1" dirty="0"/>
              <a:t>The students met with Vice President for Administration James Jones.</a:t>
            </a:r>
            <a:br>
              <a:rPr lang="en-US" sz="1000" i="1" dirty="0"/>
            </a:br>
            <a:r>
              <a:rPr lang="en-US" sz="1000" i="1" dirty="0"/>
              <a:t>     The students met with James Jones, vice president for administration.</a:t>
            </a:r>
            <a:br>
              <a:rPr lang="en-US" sz="1000" i="1" dirty="0"/>
            </a:br>
            <a:r>
              <a:rPr lang="en-US" sz="1000" i="1" dirty="0"/>
              <a:t>     Marcia Conrad, associate professor of psychology, met with the students. Dr. Conrad described the meeting as productive.</a:t>
            </a:r>
            <a:br>
              <a:rPr lang="en-US" sz="1000" dirty="0"/>
            </a:br>
            <a:r>
              <a:rPr lang="en-US" sz="1000" dirty="0"/>
              <a:t>     </a:t>
            </a:r>
            <a:r>
              <a:rPr lang="en-US" sz="1000" i="1" dirty="0"/>
              <a:t>The diversity and quality of SUNY Poly’s scholarly community are evident; of the more than 80 full-time faculty, 80% hold doctoral or </a:t>
            </a:r>
            <a:br>
              <a:rPr lang="en-US" sz="1000" i="1" dirty="0"/>
            </a:br>
            <a:r>
              <a:rPr lang="en-US" sz="1000" i="1" dirty="0"/>
              <a:t>     terminal degrees:</a:t>
            </a:r>
            <a:br>
              <a:rPr lang="en-US" sz="1000" dirty="0"/>
            </a:br>
            <a:r>
              <a:rPr lang="en-US" sz="1000" dirty="0"/>
              <a:t>     </a:t>
            </a:r>
            <a:r>
              <a:rPr lang="en-US" sz="1000" i="1" dirty="0"/>
              <a:t>Jane Adams, Ph.D. in History</a:t>
            </a:r>
            <a:br>
              <a:rPr lang="en-US" sz="1000" dirty="0"/>
            </a:br>
            <a:r>
              <a:rPr lang="en-US" sz="1000" dirty="0"/>
              <a:t>     </a:t>
            </a:r>
            <a:r>
              <a:rPr lang="en-US" sz="1000" i="1" dirty="0"/>
              <a:t>Robert Brown, MFA in Visual Design</a:t>
            </a:r>
            <a:br>
              <a:rPr lang="en-US" sz="1000" dirty="0"/>
            </a:br>
            <a:r>
              <a:rPr lang="en-US" sz="1000" dirty="0"/>
              <a:t>     </a:t>
            </a:r>
            <a:r>
              <a:rPr lang="en-US" sz="1000" i="1" dirty="0"/>
              <a:t>(etc.)</a:t>
            </a:r>
            <a:br>
              <a:rPr lang="en-US" sz="1000" i="1" dirty="0"/>
            </a:br>
            <a:r>
              <a:rPr lang="en-US" sz="1000" i="1" dirty="0"/>
              <a:t>     </a:t>
            </a:r>
            <a:r>
              <a:rPr lang="en-US" sz="1000" dirty="0"/>
              <a:t>Note that titles in such a list are capitalized.</a:t>
            </a:r>
          </a:p>
          <a:p>
            <a:pPr marL="0" indent="0">
              <a:lnSpc>
                <a:spcPct val="120000"/>
              </a:lnSpc>
              <a:buNone/>
            </a:pPr>
            <a:endParaRPr lang="en-US" sz="700" dirty="0"/>
          </a:p>
        </p:txBody>
      </p:sp>
      <p:sp>
        <p:nvSpPr>
          <p:cNvPr id="4" name="Title 3">
            <a:extLst>
              <a:ext uri="{FF2B5EF4-FFF2-40B4-BE49-F238E27FC236}">
                <a16:creationId xmlns:a16="http://schemas.microsoft.com/office/drawing/2014/main" id="{798863A7-0C3D-D649-A34B-52E2112A0B66}"/>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1396451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3E4335-B02A-4D43-8321-68747FCB996E}"/>
              </a:ext>
            </a:extLst>
          </p:cNvPr>
          <p:cNvSpPr>
            <a:spLocks noGrp="1"/>
          </p:cNvSpPr>
          <p:nvPr>
            <p:ph idx="1"/>
          </p:nvPr>
        </p:nvSpPr>
        <p:spPr>
          <a:xfrm>
            <a:off x="457200" y="1060909"/>
            <a:ext cx="8229600" cy="5681797"/>
          </a:xfrm>
        </p:spPr>
        <p:txBody>
          <a:bodyPr>
            <a:normAutofit fontScale="55000" lnSpcReduction="20000"/>
          </a:bodyPr>
          <a:lstStyle/>
          <a:p>
            <a:pPr>
              <a:lnSpc>
                <a:spcPct val="120000"/>
              </a:lnSpc>
            </a:pPr>
            <a:r>
              <a:rPr lang="en-US" b="1" dirty="0">
                <a:solidFill>
                  <a:srgbClr val="002C73"/>
                </a:solidFill>
              </a:rPr>
              <a:t>building names</a:t>
            </a:r>
            <a:br>
              <a:rPr lang="en-US" dirty="0"/>
            </a:br>
            <a:r>
              <a:rPr lang="en-US" dirty="0"/>
              <a:t>Uppercase when the formal name is used (the Campus Center;, lowercase when the usage is general (library, residence halls, etc.). Named buildings, except on occasions when the naming history is described, may be indicated as follows:</a:t>
            </a:r>
          </a:p>
          <a:p>
            <a:pPr lvl="1">
              <a:lnSpc>
                <a:spcPct val="120000"/>
              </a:lnSpc>
            </a:pPr>
            <a:r>
              <a:rPr lang="en-US" sz="2100" dirty="0"/>
              <a:t>Donovan Hall, </a:t>
            </a:r>
            <a:r>
              <a:rPr lang="en-US" sz="2100" dirty="0" err="1"/>
              <a:t>Kunsela</a:t>
            </a:r>
            <a:r>
              <a:rPr lang="en-US" sz="2100" dirty="0"/>
              <a:t> Hall, Cayan Library (or “the Cayan Library”).</a:t>
            </a:r>
          </a:p>
          <a:p>
            <a:pPr lvl="1">
              <a:lnSpc>
                <a:spcPct val="120000"/>
              </a:lnSpc>
            </a:pPr>
            <a:r>
              <a:rPr lang="en-US" sz="2100" i="1" dirty="0"/>
              <a:t>William R. </a:t>
            </a:r>
            <a:r>
              <a:rPr lang="en-US" sz="2100" i="1" dirty="0" err="1"/>
              <a:t>Kunsela</a:t>
            </a:r>
            <a:r>
              <a:rPr lang="en-US" sz="2100" i="1" dirty="0"/>
              <a:t> Hall bears the name of SUNY Poly’s second president.</a:t>
            </a:r>
          </a:p>
          <a:p>
            <a:pPr lvl="1">
              <a:lnSpc>
                <a:spcPct val="120000"/>
              </a:lnSpc>
            </a:pPr>
            <a:r>
              <a:rPr lang="en-US" sz="2100" dirty="0"/>
              <a:t>Special cases:</a:t>
            </a:r>
            <a:br>
              <a:rPr lang="en-US" sz="2100" dirty="0"/>
            </a:br>
            <a:r>
              <a:rPr lang="en-US" sz="2100" dirty="0"/>
              <a:t>* The newest addition to campus is the Computer Chip Commercialization Center (Quad-C).</a:t>
            </a:r>
            <a:br>
              <a:rPr lang="en-US" sz="2100" dirty="0"/>
            </a:br>
            <a:r>
              <a:rPr lang="en-US" sz="2100" dirty="0"/>
              <a:t>* Although commonly referred to as the “Facilities Building” or simply “Facilities,” the actual name of that building is the “Service Center.”</a:t>
            </a:r>
            <a:br>
              <a:rPr lang="en-US" sz="2100" dirty="0"/>
            </a:br>
            <a:r>
              <a:rPr lang="en-US" sz="2100" dirty="0"/>
              <a:t>* The field house completed in 2011 bears the name “Wildcat Field House.” On second reference, “the Field House” is preferred. Referring to the building as an “athletic center” is incorrect.</a:t>
            </a:r>
          </a:p>
          <a:p>
            <a:pPr>
              <a:lnSpc>
                <a:spcPct val="120000"/>
              </a:lnSpc>
            </a:pPr>
            <a:endParaRPr lang="en-US" sz="1800" b="1" dirty="0">
              <a:solidFill>
                <a:srgbClr val="002C73"/>
              </a:solidFill>
            </a:endParaRPr>
          </a:p>
          <a:p>
            <a:pPr>
              <a:lnSpc>
                <a:spcPct val="120000"/>
              </a:lnSpc>
            </a:pPr>
            <a:r>
              <a:rPr lang="en-US" sz="2100" b="1" dirty="0">
                <a:solidFill>
                  <a:srgbClr val="002C73"/>
                </a:solidFill>
              </a:rPr>
              <a:t>campus location</a:t>
            </a:r>
            <a:br>
              <a:rPr lang="en-US" sz="2100" dirty="0"/>
            </a:br>
            <a:r>
              <a:rPr lang="en-US" sz="2100" dirty="0"/>
              <a:t>From 1966 until 2014, the Metropolitan Statistical Area (MSA) “Utica-Rome” was part of SUNY Poly’s legal name. The campus is located entirely in Marcy, N.Y., a town that is part of the Utica-Rome MSA. Marcy is adjacent to Utica and about ten miles from Rome. </a:t>
            </a:r>
          </a:p>
          <a:p>
            <a:pPr>
              <a:lnSpc>
                <a:spcPct val="120000"/>
              </a:lnSpc>
            </a:pPr>
            <a:endParaRPr lang="en-US" sz="1900" dirty="0"/>
          </a:p>
          <a:p>
            <a:pPr>
              <a:lnSpc>
                <a:spcPct val="120000"/>
              </a:lnSpc>
            </a:pPr>
            <a:r>
              <a:rPr lang="en-US" sz="2100" b="1" dirty="0">
                <a:solidFill>
                  <a:srgbClr val="002C73"/>
                </a:solidFill>
              </a:rPr>
              <a:t>campus mailing address</a:t>
            </a:r>
            <a:br>
              <a:rPr lang="en-US" sz="2100" dirty="0"/>
            </a:br>
            <a:r>
              <a:rPr lang="en-US" sz="2100" dirty="0"/>
              <a:t>Although the campus is located in Marcy, N.Y., The campus main U.S. Postal Service mailing address is: 100 Seymour Drive, Utica, NY, 13502.  Mailing addresses for residential students are at: </a:t>
            </a:r>
            <a:r>
              <a:rPr lang="en-US" sz="2100" u="sng" dirty="0">
                <a:hlinkClick r:id="rId3"/>
              </a:rPr>
              <a:t>sunypoly.edu/mailroom/addresses</a:t>
            </a:r>
            <a:r>
              <a:rPr lang="en-US" sz="2100" dirty="0"/>
              <a:t>. </a:t>
            </a:r>
            <a:endParaRPr lang="en-US" sz="1900" dirty="0"/>
          </a:p>
          <a:p>
            <a:pPr>
              <a:lnSpc>
                <a:spcPct val="120000"/>
              </a:lnSpc>
            </a:pPr>
            <a:r>
              <a:rPr lang="en-US" sz="2100" b="1" dirty="0">
                <a:solidFill>
                  <a:srgbClr val="002C73"/>
                </a:solidFill>
              </a:rPr>
              <a:t>capitalization</a:t>
            </a:r>
            <a:br>
              <a:rPr lang="en-US" sz="2100" dirty="0"/>
            </a:br>
            <a:r>
              <a:rPr lang="en-US" sz="2100" dirty="0"/>
              <a:t>Generally, it is best to avoid the historical tendency to over-capitalize—especially in body text. In more formal usages (annual reports, for example), exceptions may be made. For more, see “academic degrees,” “academic departments,” and “academic and position titles.”</a:t>
            </a:r>
          </a:p>
          <a:p>
            <a:pPr marL="0" indent="0">
              <a:lnSpc>
                <a:spcPct val="120000"/>
              </a:lnSpc>
              <a:buNone/>
            </a:pPr>
            <a:endParaRPr lang="en-US" sz="1900" dirty="0"/>
          </a:p>
          <a:p>
            <a:pPr>
              <a:lnSpc>
                <a:spcPct val="120000"/>
              </a:lnSpc>
            </a:pPr>
            <a:r>
              <a:rPr lang="en-US" sz="2100" b="1" dirty="0">
                <a:solidFill>
                  <a:srgbClr val="002C73"/>
                </a:solidFill>
              </a:rPr>
              <a:t>chair</a:t>
            </a:r>
            <a:br>
              <a:rPr lang="en-US" sz="2100" dirty="0"/>
            </a:br>
            <a:r>
              <a:rPr lang="en-US" sz="2100" dirty="0"/>
              <a:t>The head of a department, board, etc., should be referred to as the chair (unless the entity has established a different title for contractual or other reasons). Avoid chairman or chairperson.</a:t>
            </a:r>
          </a:p>
          <a:p>
            <a:pPr marL="0" indent="0">
              <a:lnSpc>
                <a:spcPct val="120000"/>
              </a:lnSpc>
              <a:buNone/>
            </a:pPr>
            <a:endParaRPr lang="en-US" sz="1500" dirty="0"/>
          </a:p>
          <a:p>
            <a:pPr>
              <a:lnSpc>
                <a:spcPct val="120000"/>
              </a:lnSpc>
            </a:pPr>
            <a:endParaRPr lang="en-US" dirty="0"/>
          </a:p>
        </p:txBody>
      </p:sp>
    </p:spTree>
    <p:extLst>
      <p:ext uri="{BB962C8B-B14F-4D97-AF65-F5344CB8AC3E}">
        <p14:creationId xmlns:p14="http://schemas.microsoft.com/office/powerpoint/2010/main" val="690117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3E4335-B02A-4D43-8321-68747FCB996E}"/>
              </a:ext>
            </a:extLst>
          </p:cNvPr>
          <p:cNvSpPr>
            <a:spLocks noGrp="1"/>
          </p:cNvSpPr>
          <p:nvPr>
            <p:ph idx="1"/>
          </p:nvPr>
        </p:nvSpPr>
        <p:spPr>
          <a:xfrm>
            <a:off x="457200" y="1060909"/>
            <a:ext cx="8229600" cy="5594333"/>
          </a:xfrm>
        </p:spPr>
        <p:txBody>
          <a:bodyPr>
            <a:normAutofit fontScale="47500" lnSpcReduction="20000"/>
          </a:bodyPr>
          <a:lstStyle/>
          <a:p>
            <a:pPr>
              <a:lnSpc>
                <a:spcPct val="120000"/>
              </a:lnSpc>
            </a:pPr>
            <a:r>
              <a:rPr lang="en-US" sz="1800" b="1" dirty="0">
                <a:solidFill>
                  <a:srgbClr val="002C73"/>
                </a:solidFill>
              </a:rPr>
              <a:t>class year</a:t>
            </a:r>
            <a:br>
              <a:rPr lang="en-US" sz="1800" b="1" dirty="0">
                <a:solidFill>
                  <a:srgbClr val="002C73"/>
                </a:solidFill>
              </a:rPr>
            </a:br>
            <a:r>
              <a:rPr lang="en-US" sz="1800" dirty="0"/>
              <a:t>Identify alumni by their class years with an apostrophe before the numerals and without commas: Jane Doe ’02 is a SUNY Poly alumna; John Doe ’03 studied marketing.</a:t>
            </a:r>
          </a:p>
          <a:p>
            <a:pPr marL="0" indent="0">
              <a:lnSpc>
                <a:spcPct val="120000"/>
              </a:lnSpc>
              <a:buNone/>
            </a:pPr>
            <a:endParaRPr lang="en-US" sz="1800" b="1" dirty="0">
              <a:solidFill>
                <a:srgbClr val="002C73"/>
              </a:solidFill>
            </a:endParaRPr>
          </a:p>
          <a:p>
            <a:pPr>
              <a:lnSpc>
                <a:spcPct val="120000"/>
              </a:lnSpc>
            </a:pPr>
            <a:r>
              <a:rPr lang="en-US" sz="1800" b="1" dirty="0">
                <a:solidFill>
                  <a:srgbClr val="002C73"/>
                </a:solidFill>
              </a:rPr>
              <a:t>college name</a:t>
            </a:r>
            <a:br>
              <a:rPr lang="en-US" sz="1800" b="1" dirty="0">
                <a:solidFill>
                  <a:srgbClr val="002C73"/>
                </a:solidFill>
              </a:rPr>
            </a:br>
            <a:r>
              <a:rPr lang="en-US" sz="1800" dirty="0"/>
              <a:t>First reference for publications outside of New York: State University of New York Polytechnic Institute (SUNY Poly); Second reference: SUNY Poly or SUNY Polytechnic Institute. For publications where SUNY is known, first reference is SUNY Polytechnic Institute (SUNY Poly); second reference can be SUNY Poly. </a:t>
            </a:r>
          </a:p>
          <a:p>
            <a:pPr lvl="1">
              <a:lnSpc>
                <a:spcPct val="120000"/>
              </a:lnSpc>
            </a:pPr>
            <a:r>
              <a:rPr lang="en-US" sz="1800" dirty="0"/>
              <a:t>In body text, the SUNY acronym is rendered in capital letters; “Poly” is not: SUNY Poly. When written, the full name is used with “the” and the short-forms, SUNY Polytechnic Institute and SUNY Poly, are not:</a:t>
            </a:r>
            <a:br>
              <a:rPr lang="en-US" sz="1800" dirty="0"/>
            </a:br>
            <a:r>
              <a:rPr lang="en-US" sz="1800" i="1" dirty="0"/>
              <a:t>Colleges in the Mohawk Valley include the State University of New York Polytechnic Institute (SUNY Poly). </a:t>
            </a:r>
            <a:br>
              <a:rPr lang="en-US" sz="1800" i="1" dirty="0"/>
            </a:br>
            <a:r>
              <a:rPr lang="en-US" sz="1800" dirty="0"/>
              <a:t>Avoid: the College, SUNY Tech, SUNY Polytech, SUNY Utica, SUNY Poly Albany, SUNY Utica/Rome, Poly, SPI, SUNY PI, etc.</a:t>
            </a:r>
          </a:p>
          <a:p>
            <a:pPr marL="457200" lvl="1" indent="0">
              <a:lnSpc>
                <a:spcPct val="120000"/>
              </a:lnSpc>
              <a:buNone/>
            </a:pPr>
            <a:endParaRPr lang="en-US" sz="1500" dirty="0"/>
          </a:p>
          <a:p>
            <a:pPr>
              <a:lnSpc>
                <a:spcPct val="120000"/>
              </a:lnSpc>
            </a:pPr>
            <a:r>
              <a:rPr lang="en-US" sz="1800" b="1" dirty="0">
                <a:solidFill>
                  <a:srgbClr val="002C73"/>
                </a:solidFill>
              </a:rPr>
              <a:t>Colleges</a:t>
            </a:r>
            <a:br>
              <a:rPr lang="en-US" sz="1800" b="1" dirty="0"/>
            </a:br>
            <a:r>
              <a:rPr lang="en-US" sz="1800" dirty="0"/>
              <a:t>SUNY Polytechnic Institute is comprised of five colleges: The College of Arts + Sciences, College of Business Management, College of Engineering, College of Health Sciences, and College of Nanoscale Science + Engineering. Those colleges using a “+” instead of “and” should be referred to in titles using the + for stylistic purposes, but all other references should use either “and.” An “&amp;” may also be acceptable. </a:t>
            </a:r>
          </a:p>
          <a:p>
            <a:pPr>
              <a:lnSpc>
                <a:spcPct val="120000"/>
              </a:lnSpc>
            </a:pPr>
            <a:endParaRPr lang="en-US" sz="1800" dirty="0"/>
          </a:p>
          <a:p>
            <a:pPr>
              <a:lnSpc>
                <a:spcPct val="120000"/>
              </a:lnSpc>
            </a:pPr>
            <a:r>
              <a:rPr lang="en-US" sz="1800" b="1" dirty="0">
                <a:solidFill>
                  <a:srgbClr val="002C73"/>
                </a:solidFill>
              </a:rPr>
              <a:t>Commencement</a:t>
            </a:r>
            <a:br>
              <a:rPr lang="en-US" sz="1800" b="1" dirty="0"/>
            </a:br>
            <a:r>
              <a:rPr lang="en-US" sz="1800" dirty="0"/>
              <a:t>Lowercase when in body text; uppercase for formal usages, programs, etc.</a:t>
            </a:r>
          </a:p>
          <a:p>
            <a:pPr marL="0" indent="0">
              <a:lnSpc>
                <a:spcPct val="120000"/>
              </a:lnSpc>
              <a:buNone/>
            </a:pPr>
            <a:r>
              <a:rPr lang="en-US" sz="1800" b="1" dirty="0"/>
              <a:t> </a:t>
            </a:r>
            <a:endParaRPr lang="en-US" sz="1800" dirty="0"/>
          </a:p>
          <a:p>
            <a:pPr>
              <a:lnSpc>
                <a:spcPct val="120000"/>
              </a:lnSpc>
            </a:pPr>
            <a:r>
              <a:rPr lang="en-US" sz="1800" b="1" dirty="0">
                <a:solidFill>
                  <a:srgbClr val="002C73"/>
                </a:solidFill>
              </a:rPr>
              <a:t>dates</a:t>
            </a:r>
            <a:br>
              <a:rPr lang="en-US" sz="1800" dirty="0"/>
            </a:br>
            <a:r>
              <a:rPr lang="en-US" sz="1800" dirty="0"/>
              <a:t>Use numbers without “</a:t>
            </a:r>
            <a:r>
              <a:rPr lang="en-US" sz="1800" dirty="0" err="1"/>
              <a:t>st</a:t>
            </a:r>
            <a:r>
              <a:rPr lang="en-US" sz="1800" dirty="0"/>
              <a:t>,” “</a:t>
            </a:r>
            <a:r>
              <a:rPr lang="en-US" sz="1800" dirty="0" err="1"/>
              <a:t>nd</a:t>
            </a:r>
            <a:r>
              <a:rPr lang="en-US" sz="1800" dirty="0"/>
              <a:t>,” etc.</a:t>
            </a:r>
            <a:br>
              <a:rPr lang="en-US" sz="1800" dirty="0"/>
            </a:br>
            <a:r>
              <a:rPr lang="en-US" sz="1800" i="1" dirty="0"/>
              <a:t>Faculty, staff and students are invited to attend a reception planned for Thursday, March 21, in the Campus Center.</a:t>
            </a:r>
            <a:br>
              <a:rPr lang="en-US" sz="1800" i="1" dirty="0"/>
            </a:br>
            <a:r>
              <a:rPr lang="en-US" sz="1800" dirty="0"/>
              <a:t>For more, see “month, year”</a:t>
            </a:r>
          </a:p>
          <a:p>
            <a:pPr marL="0" indent="0">
              <a:lnSpc>
                <a:spcPct val="120000"/>
              </a:lnSpc>
              <a:buNone/>
            </a:pPr>
            <a:r>
              <a:rPr lang="en-US" sz="1800" b="1" dirty="0"/>
              <a:t> </a:t>
            </a:r>
            <a:endParaRPr lang="en-US" sz="1800" dirty="0"/>
          </a:p>
          <a:p>
            <a:pPr>
              <a:lnSpc>
                <a:spcPct val="120000"/>
              </a:lnSpc>
            </a:pPr>
            <a:r>
              <a:rPr lang="en-US" sz="1800" b="1" dirty="0">
                <a:solidFill>
                  <a:srgbClr val="002C73"/>
                </a:solidFill>
              </a:rPr>
              <a:t>days of the week</a:t>
            </a:r>
            <a:br>
              <a:rPr lang="en-US" sz="1800" dirty="0"/>
            </a:br>
            <a:r>
              <a:rPr lang="en-US" sz="1800" dirty="0"/>
              <a:t>Do not abbreviate in body text.</a:t>
            </a:r>
          </a:p>
          <a:p>
            <a:pPr marL="0" indent="0">
              <a:lnSpc>
                <a:spcPct val="120000"/>
              </a:lnSpc>
              <a:buNone/>
            </a:pPr>
            <a:r>
              <a:rPr lang="en-US" sz="1800" b="1" dirty="0"/>
              <a:t> </a:t>
            </a:r>
            <a:endParaRPr lang="en-US" sz="1800" dirty="0"/>
          </a:p>
          <a:p>
            <a:pPr>
              <a:lnSpc>
                <a:spcPct val="120000"/>
              </a:lnSpc>
            </a:pPr>
            <a:r>
              <a:rPr lang="en-US" sz="1800" b="1" dirty="0">
                <a:solidFill>
                  <a:srgbClr val="002C73"/>
                </a:solidFill>
              </a:rPr>
              <a:t>departments, divisions, units</a:t>
            </a:r>
            <a:br>
              <a:rPr lang="en-US" sz="1800" dirty="0"/>
            </a:br>
            <a:r>
              <a:rPr lang="en-US" sz="1800" dirty="0"/>
              <a:t>Lowercase in body text and when used informally. In some instances, uppercase may be desirable for more formal usage or for clarity.</a:t>
            </a:r>
          </a:p>
          <a:p>
            <a:pPr>
              <a:lnSpc>
                <a:spcPct val="120000"/>
              </a:lnSpc>
            </a:pPr>
            <a:endParaRPr lang="en-US" sz="1800" dirty="0"/>
          </a:p>
          <a:p>
            <a:pPr>
              <a:lnSpc>
                <a:spcPct val="120000"/>
              </a:lnSpc>
            </a:pPr>
            <a:r>
              <a:rPr lang="en-US" sz="1800" b="1" dirty="0">
                <a:solidFill>
                  <a:srgbClr val="002C73"/>
                </a:solidFill>
              </a:rPr>
              <a:t>decades</a:t>
            </a:r>
            <a:br>
              <a:rPr lang="en-US" sz="1800" dirty="0"/>
            </a:br>
            <a:r>
              <a:rPr lang="en-US" sz="1800" dirty="0"/>
              <a:t>Use an s to describe decades and centuries, as in: the 1980s, the 1600s. Do not use an apostrophe (1960’s)</a:t>
            </a:r>
          </a:p>
          <a:p>
            <a:pPr>
              <a:lnSpc>
                <a:spcPct val="120000"/>
              </a:lnSpc>
            </a:pPr>
            <a:endParaRPr lang="en-US" sz="1800" dirty="0"/>
          </a:p>
          <a:p>
            <a:pPr>
              <a:lnSpc>
                <a:spcPct val="120000"/>
              </a:lnSpc>
            </a:pPr>
            <a:endParaRPr lang="en-US" dirty="0"/>
          </a:p>
        </p:txBody>
      </p:sp>
    </p:spTree>
    <p:extLst>
      <p:ext uri="{BB962C8B-B14F-4D97-AF65-F5344CB8AC3E}">
        <p14:creationId xmlns:p14="http://schemas.microsoft.com/office/powerpoint/2010/main" val="4147101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A53B2-965F-2042-A759-4E9EBEAF55B4}"/>
              </a:ext>
            </a:extLst>
          </p:cNvPr>
          <p:cNvSpPr>
            <a:spLocks noGrp="1"/>
          </p:cNvSpPr>
          <p:nvPr>
            <p:ph type="title"/>
          </p:nvPr>
        </p:nvSpPr>
        <p:spPr/>
        <p:txBody>
          <a:bodyPr/>
          <a:lstStyle/>
          <a:p>
            <a:r>
              <a:rPr lang="en-US" dirty="0"/>
              <a:t>TABLE OF CONTENTS</a:t>
            </a:r>
          </a:p>
        </p:txBody>
      </p:sp>
      <p:sp>
        <p:nvSpPr>
          <p:cNvPr id="6" name="TextBox 5">
            <a:extLst>
              <a:ext uri="{FF2B5EF4-FFF2-40B4-BE49-F238E27FC236}">
                <a16:creationId xmlns:a16="http://schemas.microsoft.com/office/drawing/2014/main" id="{21F15C94-3AA4-E143-8F25-4294EA7D3BB4}"/>
              </a:ext>
            </a:extLst>
          </p:cNvPr>
          <p:cNvSpPr txBox="1"/>
          <p:nvPr/>
        </p:nvSpPr>
        <p:spPr>
          <a:xfrm>
            <a:off x="611137" y="1869724"/>
            <a:ext cx="3490623" cy="4108817"/>
          </a:xfrm>
          <a:prstGeom prst="rect">
            <a:avLst/>
          </a:prstGeom>
          <a:noFill/>
        </p:spPr>
        <p:txBody>
          <a:bodyPr wrap="square" rtlCol="0">
            <a:spAutoFit/>
          </a:bodyPr>
          <a:lstStyle/>
          <a:p>
            <a:r>
              <a:rPr lang="en-US" sz="1400" dirty="0">
                <a:solidFill>
                  <a:srgbClr val="EDA900"/>
                </a:solidFill>
                <a:latin typeface="Azo Sans" panose="020B0603030303020204" pitchFamily="34" charset="77"/>
              </a:rPr>
              <a:t>DESIGN + IDENTITY</a:t>
            </a:r>
          </a:p>
          <a:p>
            <a:endParaRPr lang="en-US" sz="1200" dirty="0">
              <a:latin typeface="Azo Sans" panose="020B0603030303020204" pitchFamily="34" charset="77"/>
            </a:endParaRPr>
          </a:p>
          <a:p>
            <a:pPr>
              <a:lnSpc>
                <a:spcPct val="150000"/>
              </a:lnSpc>
            </a:pPr>
            <a:r>
              <a:rPr lang="en-US" sz="1000" dirty="0">
                <a:solidFill>
                  <a:srgbClr val="002C73"/>
                </a:solidFill>
                <a:latin typeface="Azo Sans" panose="020B0603030303020204" pitchFamily="34" charset="77"/>
              </a:rPr>
              <a:t>University Colors……………………………………………………… 5</a:t>
            </a:r>
          </a:p>
          <a:p>
            <a:pPr>
              <a:lnSpc>
                <a:spcPct val="150000"/>
              </a:lnSpc>
            </a:pPr>
            <a:r>
              <a:rPr lang="en-US" sz="1000" dirty="0">
                <a:solidFill>
                  <a:srgbClr val="002C73"/>
                </a:solidFill>
                <a:latin typeface="Azo Sans" panose="020B0603030303020204" pitchFamily="34" charset="77"/>
              </a:rPr>
              <a:t>College Seal…………………………………………………………….. 6</a:t>
            </a:r>
          </a:p>
          <a:p>
            <a:pPr>
              <a:lnSpc>
                <a:spcPct val="150000"/>
              </a:lnSpc>
            </a:pPr>
            <a:r>
              <a:rPr lang="en-US" sz="1000" dirty="0">
                <a:solidFill>
                  <a:srgbClr val="002C73"/>
                </a:solidFill>
                <a:latin typeface="Azo Sans" panose="020B0603030303020204" pitchFamily="34" charset="77"/>
              </a:rPr>
              <a:t>Approved Logos – Primary Logo………………………………. 7</a:t>
            </a:r>
          </a:p>
          <a:p>
            <a:pPr>
              <a:lnSpc>
                <a:spcPct val="150000"/>
              </a:lnSpc>
            </a:pPr>
            <a:r>
              <a:rPr lang="en-US" sz="1000" dirty="0">
                <a:solidFill>
                  <a:srgbClr val="002C73"/>
                </a:solidFill>
                <a:latin typeface="Azo Sans" panose="020B0603030303020204" pitchFamily="34" charset="77"/>
              </a:rPr>
              <a:t>Approved Logos – Secondary Logo………………………..… 8</a:t>
            </a:r>
          </a:p>
          <a:p>
            <a:pPr>
              <a:lnSpc>
                <a:spcPct val="150000"/>
              </a:lnSpc>
            </a:pPr>
            <a:r>
              <a:rPr lang="en-US" sz="1000" dirty="0">
                <a:solidFill>
                  <a:srgbClr val="002C73"/>
                </a:solidFill>
                <a:latin typeface="Azo Sans" panose="020B0603030303020204" pitchFamily="34" charset="77"/>
              </a:rPr>
              <a:t>Approved Wordmarks……………………………………………… 9</a:t>
            </a:r>
          </a:p>
          <a:p>
            <a:pPr>
              <a:lnSpc>
                <a:spcPct val="150000"/>
              </a:lnSpc>
            </a:pPr>
            <a:r>
              <a:rPr lang="en-US" sz="1000" dirty="0">
                <a:solidFill>
                  <a:srgbClr val="002C73"/>
                </a:solidFill>
                <a:latin typeface="Azo Sans" panose="020B0603030303020204" pitchFamily="34" charset="77"/>
              </a:rPr>
              <a:t>Approved College Logos………………………………………… 10</a:t>
            </a:r>
          </a:p>
          <a:p>
            <a:pPr>
              <a:lnSpc>
                <a:spcPct val="150000"/>
              </a:lnSpc>
            </a:pPr>
            <a:r>
              <a:rPr lang="en-US" sz="1000" dirty="0">
                <a:solidFill>
                  <a:srgbClr val="002C73"/>
                </a:solidFill>
                <a:latin typeface="Azo Sans" panose="020B0603030303020204" pitchFamily="34" charset="77"/>
              </a:rPr>
              <a:t>Incorrect Logo Usage……………………………………………… 11</a:t>
            </a:r>
          </a:p>
          <a:p>
            <a:pPr>
              <a:lnSpc>
                <a:spcPct val="150000"/>
              </a:lnSpc>
            </a:pPr>
            <a:r>
              <a:rPr lang="en-US" sz="1000" dirty="0">
                <a:solidFill>
                  <a:srgbClr val="002C73"/>
                </a:solidFill>
                <a:latin typeface="Azo Sans" panose="020B0603030303020204" pitchFamily="34" charset="77"/>
              </a:rPr>
              <a:t>Logo Spacing + Sizing.……………………………………………. 12</a:t>
            </a:r>
          </a:p>
          <a:p>
            <a:pPr>
              <a:lnSpc>
                <a:spcPct val="150000"/>
              </a:lnSpc>
            </a:pPr>
            <a:r>
              <a:rPr lang="en-US" sz="1000" dirty="0">
                <a:solidFill>
                  <a:srgbClr val="002C73"/>
                </a:solidFill>
                <a:latin typeface="Azo Sans" panose="020B0603030303020204" pitchFamily="34" charset="77"/>
              </a:rPr>
              <a:t>Typography…………………………………………………………... 13</a:t>
            </a:r>
          </a:p>
          <a:p>
            <a:pPr>
              <a:lnSpc>
                <a:spcPct val="150000"/>
              </a:lnSpc>
            </a:pPr>
            <a:r>
              <a:rPr lang="en-US" sz="1000" dirty="0">
                <a:solidFill>
                  <a:srgbClr val="002C73"/>
                </a:solidFill>
                <a:latin typeface="Azo Sans" panose="020B0603030303020204" pitchFamily="34" charset="77"/>
              </a:rPr>
              <a:t>Athletics.…………………………………………………………....... 14</a:t>
            </a:r>
          </a:p>
          <a:p>
            <a:pPr>
              <a:lnSpc>
                <a:spcPct val="150000"/>
              </a:lnSpc>
            </a:pPr>
            <a:r>
              <a:rPr lang="en-US" sz="1000" dirty="0">
                <a:solidFill>
                  <a:srgbClr val="002C73"/>
                </a:solidFill>
                <a:latin typeface="Azo Sans" panose="020B0603030303020204" pitchFamily="34" charset="77"/>
              </a:rPr>
              <a:t>PowerPoint Template.……………………………………………. 15</a:t>
            </a:r>
          </a:p>
          <a:p>
            <a:pPr>
              <a:lnSpc>
                <a:spcPct val="150000"/>
              </a:lnSpc>
            </a:pPr>
            <a:r>
              <a:rPr lang="en-US" sz="1000" dirty="0">
                <a:solidFill>
                  <a:srgbClr val="002C73"/>
                </a:solidFill>
                <a:latin typeface="Azo Sans" panose="020B0603030303020204" pitchFamily="34" charset="77"/>
              </a:rPr>
              <a:t>Stationery….…………………………………………………………... 16</a:t>
            </a:r>
          </a:p>
          <a:p>
            <a:pPr>
              <a:lnSpc>
                <a:spcPct val="150000"/>
              </a:lnSpc>
            </a:pPr>
            <a:r>
              <a:rPr lang="en-US" sz="1000" dirty="0">
                <a:solidFill>
                  <a:srgbClr val="002C73"/>
                </a:solidFill>
                <a:latin typeface="Azo Sans" panose="020B0603030303020204" pitchFamily="34" charset="77"/>
              </a:rPr>
              <a:t>Business Cards.………………………………………………………. 17</a:t>
            </a:r>
          </a:p>
          <a:p>
            <a:pPr>
              <a:lnSpc>
                <a:spcPct val="150000"/>
              </a:lnSpc>
            </a:pPr>
            <a:r>
              <a:rPr lang="en-US" sz="1000" dirty="0">
                <a:solidFill>
                  <a:srgbClr val="002C73"/>
                </a:solidFill>
                <a:latin typeface="Azo Sans" panose="020B0603030303020204" pitchFamily="34" charset="77"/>
              </a:rPr>
              <a:t>Email Signatures…………………………………………………….. 18</a:t>
            </a:r>
          </a:p>
          <a:p>
            <a:pPr>
              <a:lnSpc>
                <a:spcPct val="150000"/>
              </a:lnSpc>
            </a:pPr>
            <a:endParaRPr lang="en-US" sz="1000" dirty="0">
              <a:solidFill>
                <a:srgbClr val="002C73"/>
              </a:solidFill>
              <a:latin typeface="Azo Sans" panose="020B0603030303020204" pitchFamily="34" charset="77"/>
            </a:endParaRPr>
          </a:p>
          <a:p>
            <a:endParaRPr lang="en-US" sz="1000" dirty="0">
              <a:solidFill>
                <a:srgbClr val="002C73"/>
              </a:solidFill>
              <a:latin typeface="Azo Sans" panose="020B0603030303020204" pitchFamily="34" charset="77"/>
            </a:endParaRPr>
          </a:p>
        </p:txBody>
      </p:sp>
      <p:sp>
        <p:nvSpPr>
          <p:cNvPr id="4" name="TextBox 3">
            <a:extLst>
              <a:ext uri="{FF2B5EF4-FFF2-40B4-BE49-F238E27FC236}">
                <a16:creationId xmlns:a16="http://schemas.microsoft.com/office/drawing/2014/main" id="{DC728915-ADCF-D048-8E18-6AC4F8530381}"/>
              </a:ext>
            </a:extLst>
          </p:cNvPr>
          <p:cNvSpPr txBox="1"/>
          <p:nvPr/>
        </p:nvSpPr>
        <p:spPr>
          <a:xfrm>
            <a:off x="4968452" y="1869724"/>
            <a:ext cx="3490623" cy="1390252"/>
          </a:xfrm>
          <a:prstGeom prst="rect">
            <a:avLst/>
          </a:prstGeom>
          <a:noFill/>
        </p:spPr>
        <p:txBody>
          <a:bodyPr wrap="square" rtlCol="0">
            <a:spAutoFit/>
          </a:bodyPr>
          <a:lstStyle/>
          <a:p>
            <a:r>
              <a:rPr lang="en-US" sz="1400" dirty="0">
                <a:solidFill>
                  <a:srgbClr val="EDA900"/>
                </a:solidFill>
                <a:latin typeface="Azo Sans" panose="020B0603030303020204" pitchFamily="34" charset="77"/>
              </a:rPr>
              <a:t>DIGITAL COMMUNICATIONS GUIDE</a:t>
            </a:r>
          </a:p>
          <a:p>
            <a:endParaRPr lang="en-US" sz="1200" dirty="0">
              <a:latin typeface="Azo Sans" panose="020B0603030303020204" pitchFamily="34" charset="77"/>
            </a:endParaRPr>
          </a:p>
          <a:p>
            <a:pPr>
              <a:lnSpc>
                <a:spcPct val="150000"/>
              </a:lnSpc>
            </a:pPr>
            <a:r>
              <a:rPr lang="en-US" sz="1000" dirty="0">
                <a:solidFill>
                  <a:srgbClr val="002C73"/>
                </a:solidFill>
                <a:latin typeface="Azo Sans" panose="020B0603030303020204" pitchFamily="34" charset="77"/>
              </a:rPr>
              <a:t>Website Content Updates + Announcement Requests………………………………………………….…………… 20</a:t>
            </a:r>
          </a:p>
          <a:p>
            <a:pPr>
              <a:lnSpc>
                <a:spcPct val="150000"/>
              </a:lnSpc>
            </a:pPr>
            <a:r>
              <a:rPr lang="en-US" sz="1000" dirty="0">
                <a:solidFill>
                  <a:srgbClr val="002C73"/>
                </a:solidFill>
                <a:latin typeface="Azo Sans" panose="020B0603030303020204" pitchFamily="34" charset="77"/>
              </a:rPr>
              <a:t>Website Directory………………..……………………………….. 21</a:t>
            </a:r>
          </a:p>
          <a:p>
            <a:pPr>
              <a:lnSpc>
                <a:spcPct val="150000"/>
              </a:lnSpc>
            </a:pPr>
            <a:r>
              <a:rPr lang="en-US" sz="1000" dirty="0">
                <a:solidFill>
                  <a:srgbClr val="002C73"/>
                </a:solidFill>
                <a:latin typeface="Azo Sans" panose="020B0603030303020204" pitchFamily="34" charset="77"/>
              </a:rPr>
              <a:t>Social Media Guidelines…………………………………………. 22</a:t>
            </a:r>
          </a:p>
        </p:txBody>
      </p:sp>
      <p:sp>
        <p:nvSpPr>
          <p:cNvPr id="5" name="TextBox 4">
            <a:extLst>
              <a:ext uri="{FF2B5EF4-FFF2-40B4-BE49-F238E27FC236}">
                <a16:creationId xmlns:a16="http://schemas.microsoft.com/office/drawing/2014/main" id="{ECD74A91-D4CF-FF47-868D-EFC0F285AB1C}"/>
              </a:ext>
            </a:extLst>
          </p:cNvPr>
          <p:cNvSpPr txBox="1"/>
          <p:nvPr/>
        </p:nvSpPr>
        <p:spPr>
          <a:xfrm>
            <a:off x="4968451" y="3467260"/>
            <a:ext cx="3490623" cy="697755"/>
          </a:xfrm>
          <a:prstGeom prst="rect">
            <a:avLst/>
          </a:prstGeom>
          <a:noFill/>
        </p:spPr>
        <p:txBody>
          <a:bodyPr wrap="square" rtlCol="0">
            <a:spAutoFit/>
          </a:bodyPr>
          <a:lstStyle/>
          <a:p>
            <a:r>
              <a:rPr lang="en-US" sz="1400" dirty="0">
                <a:solidFill>
                  <a:srgbClr val="EDA900"/>
                </a:solidFill>
                <a:latin typeface="Azo Sans" panose="020B0603030303020204" pitchFamily="34" charset="77"/>
              </a:rPr>
              <a:t>STYLE + USAGE GUIDE</a:t>
            </a:r>
          </a:p>
          <a:p>
            <a:endParaRPr lang="en-US" sz="1200" dirty="0">
              <a:latin typeface="Azo Sans" panose="020B0603030303020204" pitchFamily="34" charset="77"/>
            </a:endParaRPr>
          </a:p>
          <a:p>
            <a:pPr>
              <a:lnSpc>
                <a:spcPct val="150000"/>
              </a:lnSpc>
            </a:pPr>
            <a:r>
              <a:rPr lang="en-US" sz="1000" dirty="0">
                <a:solidFill>
                  <a:srgbClr val="002C73"/>
                </a:solidFill>
                <a:latin typeface="Azo Sans" panose="020B0603030303020204" pitchFamily="34" charset="77"/>
              </a:rPr>
              <a:t>Style + Usage Guide………………………………….……… 24-30</a:t>
            </a:r>
          </a:p>
        </p:txBody>
      </p:sp>
    </p:spTree>
    <p:extLst>
      <p:ext uri="{BB962C8B-B14F-4D97-AF65-F5344CB8AC3E}">
        <p14:creationId xmlns:p14="http://schemas.microsoft.com/office/powerpoint/2010/main" val="2035180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3E4335-B02A-4D43-8321-68747FCB996E}"/>
              </a:ext>
            </a:extLst>
          </p:cNvPr>
          <p:cNvSpPr>
            <a:spLocks noGrp="1"/>
          </p:cNvSpPr>
          <p:nvPr>
            <p:ph idx="1"/>
          </p:nvPr>
        </p:nvSpPr>
        <p:spPr>
          <a:xfrm>
            <a:off x="457200" y="1060909"/>
            <a:ext cx="8229600" cy="5797092"/>
          </a:xfrm>
        </p:spPr>
        <p:txBody>
          <a:bodyPr>
            <a:normAutofit fontScale="47500" lnSpcReduction="20000"/>
          </a:bodyPr>
          <a:lstStyle/>
          <a:p>
            <a:pPr>
              <a:lnSpc>
                <a:spcPct val="120000"/>
              </a:lnSpc>
            </a:pPr>
            <a:r>
              <a:rPr lang="en-US" b="1" dirty="0">
                <a:solidFill>
                  <a:srgbClr val="002C73"/>
                </a:solidFill>
              </a:rPr>
              <a:t>e-mail, email</a:t>
            </a:r>
            <a:br>
              <a:rPr lang="en-US" dirty="0"/>
            </a:br>
            <a:r>
              <a:rPr lang="en-US" dirty="0"/>
              <a:t>In body text, either “e-mail” or “email” is acceptable.</a:t>
            </a:r>
          </a:p>
          <a:p>
            <a:pPr marL="0" indent="0">
              <a:lnSpc>
                <a:spcPct val="120000"/>
              </a:lnSpc>
              <a:buNone/>
            </a:pPr>
            <a:r>
              <a:rPr lang="en-US" b="1" dirty="0"/>
              <a:t> </a:t>
            </a:r>
            <a:endParaRPr lang="en-US" dirty="0"/>
          </a:p>
          <a:p>
            <a:pPr>
              <a:lnSpc>
                <a:spcPct val="120000"/>
              </a:lnSpc>
            </a:pPr>
            <a:r>
              <a:rPr lang="en-US" b="1" dirty="0">
                <a:solidFill>
                  <a:srgbClr val="002C73"/>
                </a:solidFill>
              </a:rPr>
              <a:t>faculty, staff</a:t>
            </a:r>
            <a:br>
              <a:rPr lang="en-US" dirty="0"/>
            </a:br>
            <a:r>
              <a:rPr lang="en-US" dirty="0"/>
              <a:t>These terms are generally plural; in effect, “the faculty” can be considered synonymous with “a group of university departments,” so the following is correct:</a:t>
            </a:r>
          </a:p>
          <a:p>
            <a:pPr lvl="1">
              <a:lnSpc>
                <a:spcPct val="120000"/>
              </a:lnSpc>
            </a:pPr>
            <a:r>
              <a:rPr lang="en-US" i="1" dirty="0"/>
              <a:t>Members of SUNY Poly’s faculty are an important part of the institution.</a:t>
            </a:r>
          </a:p>
          <a:p>
            <a:pPr marL="0" indent="0">
              <a:lnSpc>
                <a:spcPct val="120000"/>
              </a:lnSpc>
              <a:buNone/>
            </a:pPr>
            <a:r>
              <a:rPr lang="en-US" i="1" dirty="0"/>
              <a:t>	</a:t>
            </a:r>
            <a:r>
              <a:rPr lang="en-US" dirty="0"/>
              <a:t>In those instances where the writer prefers to use faculty (and/or staff) as a singular entity, the usage should be consistent</a:t>
            </a:r>
            <a:br>
              <a:rPr lang="en-US" dirty="0"/>
            </a:br>
            <a:r>
              <a:rPr lang="en-US" dirty="0"/>
              <a:t>	throughout the document or publication in question.</a:t>
            </a:r>
          </a:p>
          <a:p>
            <a:pPr marL="0" indent="0">
              <a:lnSpc>
                <a:spcPct val="120000"/>
              </a:lnSpc>
              <a:buNone/>
            </a:pPr>
            <a:r>
              <a:rPr lang="en-US" b="1" dirty="0"/>
              <a:t> </a:t>
            </a:r>
            <a:endParaRPr lang="en-US" dirty="0"/>
          </a:p>
          <a:p>
            <a:pPr>
              <a:lnSpc>
                <a:spcPct val="120000"/>
              </a:lnSpc>
            </a:pPr>
            <a:r>
              <a:rPr lang="en-US" b="1" dirty="0">
                <a:solidFill>
                  <a:srgbClr val="002C73"/>
                </a:solidFill>
              </a:rPr>
              <a:t>fall semester</a:t>
            </a:r>
            <a:br>
              <a:rPr lang="en-US" dirty="0"/>
            </a:br>
            <a:r>
              <a:rPr lang="en-US" dirty="0"/>
              <a:t>The names of the seasons are lowercase in body text; in tabular forms, lists, spreadsheets, etc., title case (Fall 1999 Semester) may be used.</a:t>
            </a:r>
          </a:p>
          <a:p>
            <a:pPr>
              <a:lnSpc>
                <a:spcPct val="120000"/>
              </a:lnSpc>
            </a:pPr>
            <a:endParaRPr lang="en-US" dirty="0"/>
          </a:p>
          <a:p>
            <a:pPr>
              <a:lnSpc>
                <a:spcPct val="120000"/>
              </a:lnSpc>
            </a:pPr>
            <a:r>
              <a:rPr lang="en-US" b="1" dirty="0">
                <a:solidFill>
                  <a:srgbClr val="002C73"/>
                </a:solidFill>
              </a:rPr>
              <a:t>first-year student(s), first-year</a:t>
            </a:r>
            <a:br>
              <a:rPr lang="en-US" dirty="0"/>
            </a:br>
            <a:r>
              <a:rPr lang="en-US" dirty="0"/>
              <a:t>Used to describe any student in their first year at SUNY Poly or any other tertiary educational establishment. The term "freshman" or "freshmen" is to be avoided.</a:t>
            </a:r>
            <a:br>
              <a:rPr lang="en-US" dirty="0"/>
            </a:br>
            <a:r>
              <a:rPr lang="en-US" dirty="0"/>
              <a:t>The term "first-year student(s)" is used as a noun or plural noun. (Bill Jones, a first-year student, signed up for classes early./All of the first-year students came to convocation.)</a:t>
            </a:r>
            <a:br>
              <a:rPr lang="en-US" dirty="0"/>
            </a:br>
            <a:r>
              <a:rPr lang="en-US" dirty="0"/>
              <a:t>The term "first-year" is used as an adjective. (The first-year class is the largest in SUNY Poly's history.)</a:t>
            </a:r>
          </a:p>
          <a:p>
            <a:pPr>
              <a:lnSpc>
                <a:spcPct val="120000"/>
              </a:lnSpc>
            </a:pPr>
            <a:endParaRPr lang="en-US" dirty="0"/>
          </a:p>
          <a:p>
            <a:pPr>
              <a:lnSpc>
                <a:spcPct val="120000"/>
              </a:lnSpc>
            </a:pPr>
            <a:r>
              <a:rPr lang="en-US" b="1" dirty="0">
                <a:solidFill>
                  <a:srgbClr val="002C73"/>
                </a:solidFill>
              </a:rPr>
              <a:t>joint degree programs</a:t>
            </a:r>
            <a:br>
              <a:rPr lang="en-US" dirty="0"/>
            </a:br>
            <a:r>
              <a:rPr lang="en-US" dirty="0"/>
              <a:t>Either BS/MS or B.S./M.S. is acceptable. Avoid using a hyphen to join abbreviations for degree programs.</a:t>
            </a:r>
          </a:p>
          <a:p>
            <a:pPr marL="0" indent="0">
              <a:lnSpc>
                <a:spcPct val="120000"/>
              </a:lnSpc>
              <a:buNone/>
            </a:pPr>
            <a:r>
              <a:rPr lang="en-US" b="1" dirty="0"/>
              <a:t> </a:t>
            </a:r>
            <a:endParaRPr lang="en-US" dirty="0"/>
          </a:p>
          <a:p>
            <a:pPr>
              <a:lnSpc>
                <a:spcPct val="120000"/>
              </a:lnSpc>
            </a:pPr>
            <a:r>
              <a:rPr lang="en-US" b="1" dirty="0">
                <a:solidFill>
                  <a:srgbClr val="002C73"/>
                </a:solidFill>
              </a:rPr>
              <a:t>majors</a:t>
            </a:r>
            <a:br>
              <a:rPr lang="en-US" dirty="0"/>
            </a:br>
            <a:r>
              <a:rPr lang="en-US" dirty="0"/>
              <a:t>The names of majors and academic programs are generally lowercase, especially in body text; uppercase renderings (i.e., title case) are fine for more formal usages and other necessary exceptions, such as spreadsheets.</a:t>
            </a:r>
          </a:p>
          <a:p>
            <a:pPr>
              <a:lnSpc>
                <a:spcPct val="120000"/>
              </a:lnSpc>
            </a:pPr>
            <a:endParaRPr lang="en-US" dirty="0"/>
          </a:p>
          <a:p>
            <a:r>
              <a:rPr lang="en-US" b="1" dirty="0">
                <a:solidFill>
                  <a:srgbClr val="002C73"/>
                </a:solidFill>
              </a:rPr>
              <a:t>month and year</a:t>
            </a:r>
            <a:br>
              <a:rPr lang="en-US" dirty="0"/>
            </a:br>
            <a:r>
              <a:rPr lang="en-US" dirty="0"/>
              <a:t>A comma is not needed to separate the month and year when they are used without a specific date. Commas are used after the day of the month and after the year when the complete date is referenced.</a:t>
            </a:r>
          </a:p>
          <a:p>
            <a:pPr lvl="1"/>
            <a:r>
              <a:rPr lang="en-US" i="1" dirty="0"/>
              <a:t>Construction began in May 2001. The building was dedicated on June 21, 2002, at a ceremony attended by hundreds of alumni.</a:t>
            </a:r>
            <a:r>
              <a:rPr lang="en-US" dirty="0"/>
              <a:t> </a:t>
            </a:r>
          </a:p>
        </p:txBody>
      </p:sp>
    </p:spTree>
    <p:extLst>
      <p:ext uri="{BB962C8B-B14F-4D97-AF65-F5344CB8AC3E}">
        <p14:creationId xmlns:p14="http://schemas.microsoft.com/office/powerpoint/2010/main" val="3818339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3E4335-B02A-4D43-8321-68747FCB996E}"/>
              </a:ext>
            </a:extLst>
          </p:cNvPr>
          <p:cNvSpPr>
            <a:spLocks noGrp="1"/>
          </p:cNvSpPr>
          <p:nvPr>
            <p:ph idx="1"/>
          </p:nvPr>
        </p:nvSpPr>
        <p:spPr>
          <a:xfrm>
            <a:off x="457200" y="1060909"/>
            <a:ext cx="8229600" cy="5797092"/>
          </a:xfrm>
        </p:spPr>
        <p:txBody>
          <a:bodyPr>
            <a:normAutofit fontScale="47500" lnSpcReduction="20000"/>
          </a:bodyPr>
          <a:lstStyle/>
          <a:p>
            <a:pPr>
              <a:lnSpc>
                <a:spcPct val="120000"/>
              </a:lnSpc>
            </a:pPr>
            <a:r>
              <a:rPr lang="en-US" sz="2100" b="1" dirty="0">
                <a:solidFill>
                  <a:srgbClr val="002C73"/>
                </a:solidFill>
              </a:rPr>
              <a:t>name</a:t>
            </a:r>
            <a:br>
              <a:rPr lang="en-US" sz="2100" b="1" dirty="0">
                <a:solidFill>
                  <a:srgbClr val="002C73"/>
                </a:solidFill>
              </a:rPr>
            </a:br>
            <a:r>
              <a:rPr lang="en-US" sz="2100" dirty="0"/>
              <a:t>First reference for sources unfamiliar with SUNY: State University of New York Polytechnic Institute (SUNY Poly); Otherwise: First reference: SUNY Polytechnic Institute (SUNY Poly) Second reference: SUNY Poly. In body text, the SUNY acronym is rendered in capital letters; “Poly” is not: SUNY Poly. When written, the full name is used with “the” and the short-forms, SUNY Polytechnic Institute and SUNY Poly, are not:</a:t>
            </a:r>
          </a:p>
          <a:p>
            <a:pPr lvl="1">
              <a:lnSpc>
                <a:spcPct val="120000"/>
              </a:lnSpc>
            </a:pPr>
            <a:r>
              <a:rPr lang="en-US" sz="2100" i="1" dirty="0"/>
              <a:t>Colleges in the Mohawk Valley include the State University of New York Polytechnic Institute (SUNY Poly). </a:t>
            </a:r>
          </a:p>
          <a:p>
            <a:pPr lvl="1">
              <a:lnSpc>
                <a:spcPct val="120000"/>
              </a:lnSpc>
            </a:pPr>
            <a:r>
              <a:rPr lang="en-US" sz="2100" dirty="0"/>
              <a:t>Avoid: the College, SUNY Tech, SUNY Polytech, SUNY Utica, SUNY Utica/Rome, SUNY Poly Albany, SUNY Utica/Rome, Poly, SPI, </a:t>
            </a:r>
            <a:br>
              <a:rPr lang="en-US" sz="2100" dirty="0"/>
            </a:br>
            <a:r>
              <a:rPr lang="en-US" sz="2100" dirty="0"/>
              <a:t>           SUNY PI, etc.</a:t>
            </a:r>
          </a:p>
          <a:p>
            <a:pPr marL="0" indent="0">
              <a:lnSpc>
                <a:spcPct val="120000"/>
              </a:lnSpc>
              <a:buNone/>
            </a:pPr>
            <a:r>
              <a:rPr lang="en-US" b="1" dirty="0"/>
              <a:t> </a:t>
            </a:r>
            <a:endParaRPr lang="en-US" dirty="0"/>
          </a:p>
          <a:p>
            <a:pPr>
              <a:lnSpc>
                <a:spcPct val="120000"/>
              </a:lnSpc>
            </a:pPr>
            <a:r>
              <a:rPr lang="en-US" sz="2100" b="1" dirty="0">
                <a:solidFill>
                  <a:srgbClr val="002C73"/>
                </a:solidFill>
              </a:rPr>
              <a:t>numbers</a:t>
            </a:r>
            <a:br>
              <a:rPr lang="en-US" sz="2100" b="1" dirty="0">
                <a:solidFill>
                  <a:srgbClr val="002C73"/>
                </a:solidFill>
              </a:rPr>
            </a:br>
            <a:r>
              <a:rPr lang="en-US" sz="2100" dirty="0"/>
              <a:t>In writing, 1-10 are spelled out, numbers above 10 are not.</a:t>
            </a:r>
          </a:p>
          <a:p>
            <a:pPr marL="0" indent="0">
              <a:lnSpc>
                <a:spcPct val="120000"/>
              </a:lnSpc>
              <a:buNone/>
            </a:pPr>
            <a:r>
              <a:rPr lang="en-US" sz="2100" b="1" dirty="0"/>
              <a:t> </a:t>
            </a:r>
            <a:endParaRPr lang="en-US" sz="2100" dirty="0"/>
          </a:p>
          <a:p>
            <a:pPr>
              <a:lnSpc>
                <a:spcPct val="120000"/>
              </a:lnSpc>
            </a:pPr>
            <a:r>
              <a:rPr lang="en-US" sz="2100" b="1" dirty="0">
                <a:solidFill>
                  <a:srgbClr val="002C73"/>
                </a:solidFill>
              </a:rPr>
              <a:t>president, professor, provost</a:t>
            </a:r>
            <a:br>
              <a:rPr lang="en-US" sz="2100" dirty="0"/>
            </a:br>
            <a:r>
              <a:rPr lang="en-US" sz="2100" dirty="0"/>
              <a:t>See “academic and position titles”</a:t>
            </a:r>
          </a:p>
          <a:p>
            <a:pPr>
              <a:lnSpc>
                <a:spcPct val="120000"/>
              </a:lnSpc>
            </a:pPr>
            <a:endParaRPr lang="en-US" sz="2100" dirty="0"/>
          </a:p>
          <a:p>
            <a:pPr>
              <a:lnSpc>
                <a:spcPct val="120000"/>
              </a:lnSpc>
            </a:pPr>
            <a:r>
              <a:rPr lang="en-US" sz="2100" b="1" dirty="0">
                <a:solidFill>
                  <a:srgbClr val="002C73"/>
                </a:solidFill>
              </a:rPr>
              <a:t>room names, numbers</a:t>
            </a:r>
            <a:br>
              <a:rPr lang="en-US" sz="2100" dirty="0"/>
            </a:br>
            <a:r>
              <a:rPr lang="en-US" sz="2100" dirty="0"/>
              <a:t>In body text, lowercase the names of rooms unless they are formally named.</a:t>
            </a:r>
          </a:p>
          <a:p>
            <a:pPr lvl="1">
              <a:lnSpc>
                <a:spcPct val="120000"/>
              </a:lnSpc>
            </a:pPr>
            <a:r>
              <a:rPr lang="en-US" sz="2100" i="1" dirty="0"/>
              <a:t>Meetings will be held in the admissions conference room in </a:t>
            </a:r>
            <a:r>
              <a:rPr lang="en-US" sz="2100" i="1" dirty="0" err="1"/>
              <a:t>Kunsela</a:t>
            </a:r>
            <a:r>
              <a:rPr lang="en-US" sz="2100" i="1" dirty="0"/>
              <a:t> Hall, the Student Center’s multipurpose room, and Cayan Library’s Mele Room.</a:t>
            </a:r>
            <a:endParaRPr lang="en-US" sz="2100" dirty="0"/>
          </a:p>
          <a:p>
            <a:pPr marL="0" indent="0">
              <a:lnSpc>
                <a:spcPct val="120000"/>
              </a:lnSpc>
              <a:buNone/>
            </a:pPr>
            <a:r>
              <a:rPr lang="en-US" sz="2100" dirty="0"/>
              <a:t>           Uppercase room and its abbreviated form, Rm., when used with a specific number.</a:t>
            </a:r>
          </a:p>
          <a:p>
            <a:pPr lvl="1">
              <a:lnSpc>
                <a:spcPct val="120000"/>
              </a:lnSpc>
            </a:pPr>
            <a:r>
              <a:rPr lang="en-US" sz="2100" i="1" dirty="0"/>
              <a:t>The class meets in Donovan Hall, Rm. G152.</a:t>
            </a:r>
            <a:endParaRPr lang="en-US" sz="2100" dirty="0"/>
          </a:p>
          <a:p>
            <a:pPr marL="0" indent="0">
              <a:lnSpc>
                <a:spcPct val="120000"/>
              </a:lnSpc>
              <a:buNone/>
            </a:pPr>
            <a:r>
              <a:rPr lang="en-US" sz="2100" b="1" dirty="0"/>
              <a:t> </a:t>
            </a:r>
            <a:endParaRPr lang="en-US" sz="2100" dirty="0"/>
          </a:p>
          <a:p>
            <a:pPr>
              <a:lnSpc>
                <a:spcPct val="120000"/>
              </a:lnSpc>
            </a:pPr>
            <a:r>
              <a:rPr lang="en-US" sz="2100" b="1" dirty="0">
                <a:solidFill>
                  <a:srgbClr val="002C73"/>
                </a:solidFill>
              </a:rPr>
              <a:t>seasons</a:t>
            </a:r>
            <a:br>
              <a:rPr lang="en-US" sz="2100" dirty="0"/>
            </a:br>
            <a:r>
              <a:rPr lang="en-US" sz="2100" dirty="0"/>
              <a:t>The names of the seasons are lowercase in body text; in tabular forms, lists, spreadsheets, etc., title case (Spring 1999 Semester) may be used.</a:t>
            </a:r>
          </a:p>
          <a:p>
            <a:pPr lvl="1">
              <a:lnSpc>
                <a:spcPct val="120000"/>
              </a:lnSpc>
            </a:pPr>
            <a:r>
              <a:rPr lang="en-US" sz="2100" i="1" dirty="0"/>
              <a:t>The freshmen will arrive for the fall semester on Sunday.</a:t>
            </a:r>
            <a:endParaRPr lang="en-US" sz="2100" dirty="0"/>
          </a:p>
          <a:p>
            <a:pPr marL="0" indent="0">
              <a:lnSpc>
                <a:spcPct val="120000"/>
              </a:lnSpc>
              <a:buNone/>
            </a:pPr>
            <a:endParaRPr lang="en-US" sz="2100" dirty="0"/>
          </a:p>
          <a:p>
            <a:pPr>
              <a:lnSpc>
                <a:spcPct val="120000"/>
              </a:lnSpc>
            </a:pPr>
            <a:r>
              <a:rPr lang="en-US" sz="2100" b="1" dirty="0">
                <a:solidFill>
                  <a:srgbClr val="002C73"/>
                </a:solidFill>
              </a:rPr>
              <a:t>spring semester</a:t>
            </a:r>
            <a:br>
              <a:rPr lang="en-US" sz="2100" dirty="0"/>
            </a:br>
            <a:r>
              <a:rPr lang="en-US" sz="2100" dirty="0"/>
              <a:t>The names of the seasons are lowercase in body text; in tabular forms, lists, spreadsheets, etc., title case (Spring 1999 Semester) may be used.</a:t>
            </a:r>
          </a:p>
        </p:txBody>
      </p:sp>
    </p:spTree>
    <p:extLst>
      <p:ext uri="{BB962C8B-B14F-4D97-AF65-F5344CB8AC3E}">
        <p14:creationId xmlns:p14="http://schemas.microsoft.com/office/powerpoint/2010/main" val="2018442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3E4335-B02A-4D43-8321-68747FCB996E}"/>
              </a:ext>
            </a:extLst>
          </p:cNvPr>
          <p:cNvSpPr>
            <a:spLocks noGrp="1"/>
          </p:cNvSpPr>
          <p:nvPr>
            <p:ph idx="1"/>
          </p:nvPr>
        </p:nvSpPr>
        <p:spPr>
          <a:xfrm>
            <a:off x="457200" y="1060909"/>
            <a:ext cx="8229600" cy="5157011"/>
          </a:xfrm>
        </p:spPr>
        <p:txBody>
          <a:bodyPr>
            <a:normAutofit fontScale="62500" lnSpcReduction="20000"/>
          </a:bodyPr>
          <a:lstStyle/>
          <a:p>
            <a:pPr>
              <a:lnSpc>
                <a:spcPct val="120000"/>
              </a:lnSpc>
            </a:pPr>
            <a:r>
              <a:rPr lang="en-US" b="1" dirty="0">
                <a:solidFill>
                  <a:srgbClr val="002C73"/>
                </a:solidFill>
              </a:rPr>
              <a:t>SUNY Poly</a:t>
            </a:r>
            <a:br>
              <a:rPr lang="en-US" dirty="0"/>
            </a:br>
            <a:r>
              <a:rPr lang="en-US" dirty="0"/>
              <a:t>see “name”</a:t>
            </a:r>
          </a:p>
          <a:p>
            <a:pPr marL="0" indent="0">
              <a:lnSpc>
                <a:spcPct val="120000"/>
              </a:lnSpc>
              <a:buNone/>
            </a:pPr>
            <a:endParaRPr lang="en-US" dirty="0"/>
          </a:p>
          <a:p>
            <a:pPr>
              <a:lnSpc>
                <a:spcPct val="120000"/>
              </a:lnSpc>
            </a:pPr>
            <a:r>
              <a:rPr lang="en-US" b="1" dirty="0">
                <a:solidFill>
                  <a:srgbClr val="002C73"/>
                </a:solidFill>
              </a:rPr>
              <a:t>telephone numbers</a:t>
            </a:r>
            <a:br>
              <a:rPr lang="en-US" b="1" dirty="0"/>
            </a:br>
            <a:r>
              <a:rPr lang="en-US" dirty="0"/>
              <a:t>Either </a:t>
            </a:r>
            <a:r>
              <a:rPr lang="en-US" i="1" dirty="0"/>
              <a:t>315-792-7100 </a:t>
            </a:r>
            <a:r>
              <a:rPr lang="en-US" dirty="0"/>
              <a:t>or (</a:t>
            </a:r>
            <a:r>
              <a:rPr lang="en-US" i="1" dirty="0"/>
              <a:t>315) 792-7100 </a:t>
            </a:r>
            <a:r>
              <a:rPr lang="en-US" dirty="0"/>
              <a:t>is acceptable, for example.</a:t>
            </a:r>
            <a:br>
              <a:rPr lang="en-US" dirty="0"/>
            </a:br>
            <a:r>
              <a:rPr lang="en-US" i="1" dirty="0"/>
              <a:t>SUNY Poly’s main published number is 315-792-7100. To reach University Police from an on-campus location, call ext. 7222.</a:t>
            </a:r>
            <a:endParaRPr lang="en-US" dirty="0"/>
          </a:p>
          <a:p>
            <a:pPr marL="0" indent="0">
              <a:lnSpc>
                <a:spcPct val="120000"/>
              </a:lnSpc>
              <a:buNone/>
            </a:pPr>
            <a:r>
              <a:rPr lang="en-US" b="1" dirty="0"/>
              <a:t> </a:t>
            </a:r>
            <a:endParaRPr lang="en-US" dirty="0"/>
          </a:p>
          <a:p>
            <a:pPr>
              <a:lnSpc>
                <a:spcPct val="120000"/>
              </a:lnSpc>
            </a:pPr>
            <a:r>
              <a:rPr lang="en-US" b="1" dirty="0">
                <a:solidFill>
                  <a:srgbClr val="002C73"/>
                </a:solidFill>
              </a:rPr>
              <a:t>titles</a:t>
            </a:r>
            <a:br>
              <a:rPr lang="en-US" dirty="0"/>
            </a:br>
            <a:r>
              <a:rPr lang="en-US" dirty="0"/>
              <a:t>see “academic and position titles”</a:t>
            </a:r>
          </a:p>
          <a:p>
            <a:pPr marL="0" indent="0">
              <a:lnSpc>
                <a:spcPct val="120000"/>
              </a:lnSpc>
              <a:buNone/>
            </a:pPr>
            <a:r>
              <a:rPr lang="en-US" b="1" dirty="0"/>
              <a:t> </a:t>
            </a:r>
            <a:endParaRPr lang="en-US" dirty="0"/>
          </a:p>
          <a:p>
            <a:pPr>
              <a:lnSpc>
                <a:spcPct val="120000"/>
              </a:lnSpc>
            </a:pPr>
            <a:r>
              <a:rPr lang="en-US" b="1" dirty="0">
                <a:solidFill>
                  <a:srgbClr val="002C73"/>
                </a:solidFill>
              </a:rPr>
              <a:t>vice president</a:t>
            </a:r>
            <a:br>
              <a:rPr lang="en-US" dirty="0"/>
            </a:br>
            <a:r>
              <a:rPr lang="en-US" dirty="0"/>
              <a:t>This title is not hyphenated. See “academic and position titles.”</a:t>
            </a:r>
          </a:p>
          <a:p>
            <a:pPr marL="0" indent="0">
              <a:lnSpc>
                <a:spcPct val="120000"/>
              </a:lnSpc>
              <a:buNone/>
            </a:pPr>
            <a:r>
              <a:rPr lang="en-US" b="1" dirty="0"/>
              <a:t> </a:t>
            </a:r>
            <a:endParaRPr lang="en-US" dirty="0"/>
          </a:p>
          <a:p>
            <a:pPr>
              <a:lnSpc>
                <a:spcPct val="120000"/>
              </a:lnSpc>
            </a:pPr>
            <a:r>
              <a:rPr lang="en-US" b="1" dirty="0">
                <a:solidFill>
                  <a:srgbClr val="002C73"/>
                </a:solidFill>
              </a:rPr>
              <a:t>Wildcat Field</a:t>
            </a:r>
            <a:br>
              <a:rPr lang="en-US" dirty="0"/>
            </a:br>
            <a:r>
              <a:rPr lang="en-US" dirty="0"/>
              <a:t>The name of the artificial turf field next to the Wildcat Field House. Using the term “stadium” to refer to the Wildcat Field is incorrect.</a:t>
            </a:r>
          </a:p>
          <a:p>
            <a:pPr marL="0" indent="0">
              <a:lnSpc>
                <a:spcPct val="120000"/>
              </a:lnSpc>
              <a:buNone/>
            </a:pPr>
            <a:endParaRPr lang="en-US" dirty="0"/>
          </a:p>
          <a:p>
            <a:pPr>
              <a:lnSpc>
                <a:spcPct val="120000"/>
              </a:lnSpc>
            </a:pPr>
            <a:r>
              <a:rPr lang="en-US" b="1" dirty="0">
                <a:solidFill>
                  <a:srgbClr val="002C73"/>
                </a:solidFill>
              </a:rPr>
              <a:t>years</a:t>
            </a:r>
            <a:br>
              <a:rPr lang="en-US" dirty="0"/>
            </a:br>
            <a:r>
              <a:rPr lang="en-US" dirty="0"/>
              <a:t>To describe decades and centuries, the preferred usage is: 1980s, the 1600s. Do not use an apostrophe (1960’s)</a:t>
            </a:r>
            <a:endParaRPr lang="en-US" sz="2100" dirty="0"/>
          </a:p>
        </p:txBody>
      </p:sp>
    </p:spTree>
    <p:extLst>
      <p:ext uri="{BB962C8B-B14F-4D97-AF65-F5344CB8AC3E}">
        <p14:creationId xmlns:p14="http://schemas.microsoft.com/office/powerpoint/2010/main" val="3540881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2DBAA84-8356-E043-8370-D85C31E0151E}"/>
              </a:ext>
              <a:ext uri="{C183D7F6-B498-43B3-948B-1728B52AA6E4}">
                <adec:decorative xmlns:adec="http://schemas.microsoft.com/office/drawing/2017/decorative" val="1"/>
              </a:ext>
            </a:extLst>
          </p:cNvPr>
          <p:cNvSpPr/>
          <p:nvPr/>
        </p:nvSpPr>
        <p:spPr>
          <a:xfrm>
            <a:off x="0" y="0"/>
            <a:ext cx="9144000" cy="6858000"/>
          </a:xfrm>
          <a:prstGeom prst="rect">
            <a:avLst/>
          </a:prstGeom>
          <a:solidFill>
            <a:srgbClr val="002C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2C73"/>
              </a:solidFill>
            </a:endParaRPr>
          </a:p>
        </p:txBody>
      </p:sp>
      <p:pic>
        <p:nvPicPr>
          <p:cNvPr id="6" name="Picture 5" descr="SUNY Polytechnic Institute college seal">
            <a:extLst>
              <a:ext uri="{FF2B5EF4-FFF2-40B4-BE49-F238E27FC236}">
                <a16:creationId xmlns:a16="http://schemas.microsoft.com/office/drawing/2014/main" id="{8A916B4C-C8FC-5546-BC59-DF1FA68995DA}"/>
              </a:ext>
            </a:extLst>
          </p:cNvPr>
          <p:cNvPicPr>
            <a:picLocks noChangeAspect="1"/>
          </p:cNvPicPr>
          <p:nvPr/>
        </p:nvPicPr>
        <p:blipFill>
          <a:blip r:embed="rId2" cstate="screen">
            <a:alphaModFix amt="12000"/>
            <a:extLst>
              <a:ext uri="{28A0092B-C50C-407E-A947-70E740481C1C}">
                <a14:useLocalDpi xmlns:a14="http://schemas.microsoft.com/office/drawing/2010/main"/>
              </a:ext>
            </a:extLst>
          </a:blip>
          <a:stretch>
            <a:fillRect/>
          </a:stretch>
        </p:blipFill>
        <p:spPr>
          <a:xfrm>
            <a:off x="2594242" y="227475"/>
            <a:ext cx="6858000" cy="6858000"/>
          </a:xfrm>
          <a:prstGeom prst="rect">
            <a:avLst/>
          </a:prstGeom>
        </p:spPr>
      </p:pic>
      <p:sp>
        <p:nvSpPr>
          <p:cNvPr id="3" name="Title 1">
            <a:extLst>
              <a:ext uri="{FF2B5EF4-FFF2-40B4-BE49-F238E27FC236}">
                <a16:creationId xmlns:a16="http://schemas.microsoft.com/office/drawing/2014/main" id="{841346C4-842B-0D46-B552-A8DFE9432A60}"/>
              </a:ext>
            </a:extLst>
          </p:cNvPr>
          <p:cNvSpPr>
            <a:spLocks noGrp="1"/>
          </p:cNvSpPr>
          <p:nvPr>
            <p:ph type="ctrTitle"/>
          </p:nvPr>
        </p:nvSpPr>
        <p:spPr>
          <a:xfrm>
            <a:off x="104931" y="2693987"/>
            <a:ext cx="8934138" cy="1470025"/>
          </a:xfrm>
        </p:spPr>
        <p:txBody>
          <a:bodyPr/>
          <a:lstStyle/>
          <a:p>
            <a:r>
              <a:rPr lang="en-US" sz="5400" dirty="0">
                <a:solidFill>
                  <a:srgbClr val="EDA900"/>
                </a:solidFill>
              </a:rPr>
              <a:t>Design + Identity</a:t>
            </a:r>
          </a:p>
        </p:txBody>
      </p:sp>
      <p:pic>
        <p:nvPicPr>
          <p:cNvPr id="4" name="Picture 3" descr="SUNY Polytechnic Institute primary logo">
            <a:extLst>
              <a:ext uri="{FF2B5EF4-FFF2-40B4-BE49-F238E27FC236}">
                <a16:creationId xmlns:a16="http://schemas.microsoft.com/office/drawing/2014/main" id="{F96BE480-4A30-364D-8F50-AD58760834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2127" y="227475"/>
            <a:ext cx="3435454" cy="821157"/>
          </a:xfrm>
          <a:prstGeom prst="rect">
            <a:avLst/>
          </a:prstGeom>
        </p:spPr>
      </p:pic>
    </p:spTree>
    <p:extLst>
      <p:ext uri="{BB962C8B-B14F-4D97-AF65-F5344CB8AC3E}">
        <p14:creationId xmlns:p14="http://schemas.microsoft.com/office/powerpoint/2010/main" val="906018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BCA43-8146-2743-AE03-ACEACE35552B}"/>
              </a:ext>
            </a:extLst>
          </p:cNvPr>
          <p:cNvSpPr>
            <a:spLocks noGrp="1"/>
          </p:cNvSpPr>
          <p:nvPr>
            <p:ph type="title"/>
          </p:nvPr>
        </p:nvSpPr>
        <p:spPr/>
        <p:txBody>
          <a:bodyPr/>
          <a:lstStyle/>
          <a:p>
            <a:r>
              <a:rPr lang="en-US" dirty="0"/>
              <a:t>UNIVERSITY COLORS</a:t>
            </a:r>
          </a:p>
        </p:txBody>
      </p:sp>
      <p:sp>
        <p:nvSpPr>
          <p:cNvPr id="3" name="Content Placeholder 2">
            <a:extLst>
              <a:ext uri="{FF2B5EF4-FFF2-40B4-BE49-F238E27FC236}">
                <a16:creationId xmlns:a16="http://schemas.microsoft.com/office/drawing/2014/main" id="{D3E0B80F-3AE9-4B46-A143-679171057631}"/>
              </a:ext>
            </a:extLst>
          </p:cNvPr>
          <p:cNvSpPr>
            <a:spLocks noGrp="1"/>
          </p:cNvSpPr>
          <p:nvPr>
            <p:ph idx="1"/>
          </p:nvPr>
        </p:nvSpPr>
        <p:spPr>
          <a:xfrm>
            <a:off x="131085" y="1668377"/>
            <a:ext cx="2778369" cy="4387447"/>
          </a:xfrm>
        </p:spPr>
        <p:txBody>
          <a:bodyPr>
            <a:normAutofit/>
          </a:bodyPr>
          <a:lstStyle/>
          <a:p>
            <a:pPr marL="0" indent="0">
              <a:lnSpc>
                <a:spcPct val="120000"/>
              </a:lnSpc>
              <a:buNone/>
            </a:pPr>
            <a:r>
              <a:rPr lang="en-US" sz="1300" dirty="0"/>
              <a:t>The Primary and Secondary Brand colors are </a:t>
            </a:r>
            <a:r>
              <a:rPr lang="en-US" sz="1300" b="1" dirty="0"/>
              <a:t>PMS Blue 288 </a:t>
            </a:r>
            <a:r>
              <a:rPr lang="en-US" sz="1300" dirty="0"/>
              <a:t>and </a:t>
            </a:r>
            <a:r>
              <a:rPr lang="en-US" sz="1300" b="1" dirty="0"/>
              <a:t>PMS Gold 124</a:t>
            </a:r>
            <a:r>
              <a:rPr lang="en-US" sz="1300" dirty="0"/>
              <a:t>.</a:t>
            </a:r>
          </a:p>
          <a:p>
            <a:pPr marL="0" indent="0">
              <a:lnSpc>
                <a:spcPct val="120000"/>
              </a:lnSpc>
              <a:buNone/>
            </a:pPr>
            <a:endParaRPr lang="en-US" sz="1300" dirty="0"/>
          </a:p>
          <a:p>
            <a:pPr marL="0" indent="0">
              <a:lnSpc>
                <a:spcPct val="120000"/>
              </a:lnSpc>
              <a:buNone/>
            </a:pPr>
            <a:r>
              <a:rPr lang="en-US" sz="1300" dirty="0"/>
              <a:t>The SUNY Polytechnic Institute logos should not be reproduced in any other colors. If these official colors are not available, both black and white are permitted with the official colors as a complement or as a substitute if printing in only one color. </a:t>
            </a:r>
          </a:p>
          <a:p>
            <a:pPr marL="0" indent="0">
              <a:lnSpc>
                <a:spcPct val="120000"/>
              </a:lnSpc>
              <a:buNone/>
            </a:pPr>
            <a:endParaRPr lang="en-US" sz="1300" dirty="0"/>
          </a:p>
          <a:p>
            <a:pPr marL="0" indent="0">
              <a:lnSpc>
                <a:spcPct val="120000"/>
              </a:lnSpc>
              <a:buNone/>
            </a:pPr>
            <a:r>
              <a:rPr lang="en-US" sz="1300" dirty="0"/>
              <a:t>The signature color for SUNY Polytechnic Institute is PMS 288. When possible, this color should be used in communications material. </a:t>
            </a:r>
          </a:p>
        </p:txBody>
      </p:sp>
      <p:sp>
        <p:nvSpPr>
          <p:cNvPr id="4" name="Rectangle 3" descr="PMS 288 Box">
            <a:extLst>
              <a:ext uri="{FF2B5EF4-FFF2-40B4-BE49-F238E27FC236}">
                <a16:creationId xmlns:a16="http://schemas.microsoft.com/office/drawing/2014/main" id="{BED3DC8B-434C-F643-8903-E82643D74703}"/>
              </a:ext>
            </a:extLst>
          </p:cNvPr>
          <p:cNvSpPr/>
          <p:nvPr/>
        </p:nvSpPr>
        <p:spPr>
          <a:xfrm>
            <a:off x="3990109" y="1943899"/>
            <a:ext cx="1720095" cy="1828800"/>
          </a:xfrm>
          <a:prstGeom prst="rect">
            <a:avLst/>
          </a:prstGeom>
          <a:solidFill>
            <a:srgbClr val="002C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descr="PMS 124 box">
            <a:extLst>
              <a:ext uri="{FF2B5EF4-FFF2-40B4-BE49-F238E27FC236}">
                <a16:creationId xmlns:a16="http://schemas.microsoft.com/office/drawing/2014/main" id="{AFB4298A-086A-D241-932F-CE1A91D12977}"/>
              </a:ext>
            </a:extLst>
          </p:cNvPr>
          <p:cNvSpPr/>
          <p:nvPr/>
        </p:nvSpPr>
        <p:spPr>
          <a:xfrm>
            <a:off x="6310213" y="1943899"/>
            <a:ext cx="1720095" cy="1828800"/>
          </a:xfrm>
          <a:prstGeom prst="rect">
            <a:avLst/>
          </a:prstGeom>
          <a:solidFill>
            <a:srgbClr val="ED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4A64E5B-2825-0B4E-8A74-A74CCC5277A0}"/>
              </a:ext>
            </a:extLst>
          </p:cNvPr>
          <p:cNvSpPr txBox="1"/>
          <p:nvPr/>
        </p:nvSpPr>
        <p:spPr>
          <a:xfrm>
            <a:off x="4220307" y="2397900"/>
            <a:ext cx="1259698" cy="369332"/>
          </a:xfrm>
          <a:prstGeom prst="rect">
            <a:avLst/>
          </a:prstGeom>
          <a:noFill/>
        </p:spPr>
        <p:txBody>
          <a:bodyPr wrap="square" rtlCol="0">
            <a:spAutoFit/>
          </a:bodyPr>
          <a:lstStyle/>
          <a:p>
            <a:pPr algn="ctr"/>
            <a:r>
              <a:rPr lang="en-US" dirty="0">
                <a:solidFill>
                  <a:schemeClr val="bg1"/>
                </a:solidFill>
                <a:latin typeface="Azo Sans" panose="020B0603030303020204" pitchFamily="34" charset="77"/>
              </a:rPr>
              <a:t>BLUE</a:t>
            </a:r>
          </a:p>
        </p:txBody>
      </p:sp>
      <p:sp>
        <p:nvSpPr>
          <p:cNvPr id="9" name="TextBox 8">
            <a:extLst>
              <a:ext uri="{FF2B5EF4-FFF2-40B4-BE49-F238E27FC236}">
                <a16:creationId xmlns:a16="http://schemas.microsoft.com/office/drawing/2014/main" id="{33F6173E-79C8-4948-B9D9-11C02CA28066}"/>
              </a:ext>
            </a:extLst>
          </p:cNvPr>
          <p:cNvSpPr txBox="1"/>
          <p:nvPr/>
        </p:nvSpPr>
        <p:spPr>
          <a:xfrm>
            <a:off x="6540411" y="2397900"/>
            <a:ext cx="1259698" cy="369332"/>
          </a:xfrm>
          <a:prstGeom prst="rect">
            <a:avLst/>
          </a:prstGeom>
          <a:noFill/>
        </p:spPr>
        <p:txBody>
          <a:bodyPr wrap="square" rtlCol="0">
            <a:spAutoFit/>
          </a:bodyPr>
          <a:lstStyle/>
          <a:p>
            <a:pPr algn="ctr"/>
            <a:r>
              <a:rPr lang="en-US" dirty="0">
                <a:solidFill>
                  <a:schemeClr val="bg1"/>
                </a:solidFill>
                <a:latin typeface="Azo Sans" panose="020B0603030303020204" pitchFamily="34" charset="77"/>
              </a:rPr>
              <a:t>GOLD</a:t>
            </a:r>
          </a:p>
        </p:txBody>
      </p:sp>
      <p:graphicFrame>
        <p:nvGraphicFramePr>
          <p:cNvPr id="11" name="Table 10" descr="PMS: 288&#10;CMYK: 100, 88, 27, 19&#10;RGB: 0, 44, 115&#10;HEX (WEB): 002C73">
            <a:extLst>
              <a:ext uri="{FF2B5EF4-FFF2-40B4-BE49-F238E27FC236}">
                <a16:creationId xmlns:a16="http://schemas.microsoft.com/office/drawing/2014/main" id="{6E5BCB8A-550A-8146-B36B-40B157E97BF3}"/>
              </a:ext>
            </a:extLst>
          </p:cNvPr>
          <p:cNvGraphicFramePr>
            <a:graphicFrameLocks noGrp="1"/>
          </p:cNvGraphicFramePr>
          <p:nvPr>
            <p:extLst>
              <p:ext uri="{D42A27DB-BD31-4B8C-83A1-F6EECF244321}">
                <p14:modId xmlns:p14="http://schemas.microsoft.com/office/powerpoint/2010/main" val="3697392550"/>
              </p:ext>
            </p:extLst>
          </p:nvPr>
        </p:nvGraphicFramePr>
        <p:xfrm>
          <a:off x="3990108" y="3959703"/>
          <a:ext cx="1720096" cy="840926"/>
        </p:xfrm>
        <a:graphic>
          <a:graphicData uri="http://schemas.openxmlformats.org/drawingml/2006/table">
            <a:tbl>
              <a:tblPr bandRow="1">
                <a:tableStyleId>{9D7B26C5-4107-4FEC-AEDC-1716B250A1EF}</a:tableStyleId>
              </a:tblPr>
              <a:tblGrid>
                <a:gridCol w="860048">
                  <a:extLst>
                    <a:ext uri="{9D8B030D-6E8A-4147-A177-3AD203B41FA5}">
                      <a16:colId xmlns:a16="http://schemas.microsoft.com/office/drawing/2014/main" val="2998248089"/>
                    </a:ext>
                  </a:extLst>
                </a:gridCol>
                <a:gridCol w="860048">
                  <a:extLst>
                    <a:ext uri="{9D8B030D-6E8A-4147-A177-3AD203B41FA5}">
                      <a16:colId xmlns:a16="http://schemas.microsoft.com/office/drawing/2014/main" val="3561098505"/>
                    </a:ext>
                  </a:extLst>
                </a:gridCol>
              </a:tblGrid>
              <a:tr h="198348">
                <a:tc>
                  <a:txBody>
                    <a:bodyPr/>
                    <a:lstStyle/>
                    <a:p>
                      <a:r>
                        <a:rPr lang="en-US" sz="900" dirty="0">
                          <a:latin typeface="Azo Sans" panose="020B0603030303020204" pitchFamily="34" charset="77"/>
                        </a:rPr>
                        <a:t>PMS:</a:t>
                      </a:r>
                    </a:p>
                  </a:txBody>
                  <a:tcPr marL="43226" marR="43226" marT="21613" marB="21613">
                    <a:lnL>
                      <a:noFill/>
                    </a:lnL>
                    <a:lnR>
                      <a:noFill/>
                    </a:lnR>
                    <a:lnT w="12700" cmpd="sng">
                      <a:noFill/>
                    </a:lnT>
                    <a:lnB>
                      <a:noFill/>
                    </a:lnB>
                    <a:lnTlToBr w="12700" cmpd="sng">
                      <a:noFill/>
                      <a:prstDash val="solid"/>
                    </a:lnTlToBr>
                    <a:lnBlToTr w="12700" cmpd="sng">
                      <a:noFill/>
                      <a:prstDash val="solid"/>
                    </a:lnBlToTr>
                    <a:noFill/>
                  </a:tcPr>
                </a:tc>
                <a:tc>
                  <a:txBody>
                    <a:bodyPr/>
                    <a:lstStyle/>
                    <a:p>
                      <a:r>
                        <a:rPr lang="en-US" sz="900" dirty="0">
                          <a:latin typeface="Azo Sans" panose="020B0603030303020204" pitchFamily="34" charset="77"/>
                        </a:rPr>
                        <a:t>288</a:t>
                      </a:r>
                    </a:p>
                  </a:txBody>
                  <a:tcPr marL="43226" marR="43226" marT="21613" marB="21613">
                    <a:lnL>
                      <a:noFill/>
                    </a:lnL>
                    <a:lnR>
                      <a:noFill/>
                    </a:lnR>
                    <a:lnT w="12700" cmpd="sng">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826846794"/>
                  </a:ext>
                </a:extLst>
              </a:tr>
              <a:tr h="185437">
                <a:tc>
                  <a:txBody>
                    <a:bodyPr/>
                    <a:lstStyle/>
                    <a:p>
                      <a:r>
                        <a:rPr lang="en-US" sz="900" dirty="0">
                          <a:latin typeface="Azo Sans" panose="020B0603030303020204" pitchFamily="34" charset="77"/>
                        </a:rPr>
                        <a:t>CMYK:</a:t>
                      </a:r>
                    </a:p>
                  </a:txBody>
                  <a:tcPr marL="43226" marR="43226" marT="21613" marB="21613">
                    <a:lnL>
                      <a:noFill/>
                    </a:lnL>
                    <a:lnR>
                      <a:noFill/>
                    </a:lnR>
                    <a:lnT>
                      <a:noFill/>
                    </a:lnT>
                    <a:lnB>
                      <a:noFill/>
                    </a:lnB>
                    <a:lnTlToBr w="12700" cmpd="sng">
                      <a:noFill/>
                      <a:prstDash val="solid"/>
                    </a:lnTlToBr>
                    <a:lnBlToTr w="12700" cmpd="sng">
                      <a:noFill/>
                      <a:prstDash val="solid"/>
                    </a:lnBlToTr>
                    <a:noFill/>
                  </a:tcPr>
                </a:tc>
                <a:tc>
                  <a:txBody>
                    <a:bodyPr/>
                    <a:lstStyle/>
                    <a:p>
                      <a:r>
                        <a:rPr lang="en-US" sz="900" dirty="0">
                          <a:latin typeface="Azo Sans" panose="020B0603030303020204" pitchFamily="34" charset="77"/>
                        </a:rPr>
                        <a:t>100, 88, 27, 19</a:t>
                      </a:r>
                    </a:p>
                  </a:txBody>
                  <a:tcPr marL="43226" marR="43226" marT="21613" marB="21613">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95162431"/>
                  </a:ext>
                </a:extLst>
              </a:tr>
              <a:tr h="191832">
                <a:tc>
                  <a:txBody>
                    <a:bodyPr/>
                    <a:lstStyle/>
                    <a:p>
                      <a:r>
                        <a:rPr lang="en-US" sz="900" dirty="0">
                          <a:latin typeface="Azo Sans" panose="020B0603030303020204" pitchFamily="34" charset="77"/>
                        </a:rPr>
                        <a:t>RGB:</a:t>
                      </a:r>
                    </a:p>
                  </a:txBody>
                  <a:tcPr marL="43226" marR="43226" marT="21613" marB="21613">
                    <a:lnL>
                      <a:noFill/>
                    </a:lnL>
                    <a:lnR>
                      <a:noFill/>
                    </a:lnR>
                    <a:lnT>
                      <a:noFill/>
                    </a:lnT>
                    <a:lnB>
                      <a:noFill/>
                    </a:lnB>
                    <a:lnTlToBr w="12700" cmpd="sng">
                      <a:noFill/>
                      <a:prstDash val="solid"/>
                    </a:lnTlToBr>
                    <a:lnBlToTr w="12700" cmpd="sng">
                      <a:noFill/>
                      <a:prstDash val="solid"/>
                    </a:lnBlToTr>
                    <a:noFill/>
                  </a:tcPr>
                </a:tc>
                <a:tc>
                  <a:txBody>
                    <a:bodyPr/>
                    <a:lstStyle/>
                    <a:p>
                      <a:r>
                        <a:rPr lang="en-US" sz="900" dirty="0">
                          <a:latin typeface="Azo Sans" panose="020B0603030303020204" pitchFamily="34" charset="77"/>
                        </a:rPr>
                        <a:t>0, 44, 115</a:t>
                      </a:r>
                    </a:p>
                  </a:txBody>
                  <a:tcPr marL="43226" marR="43226" marT="21613" marB="21613">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859698595"/>
                  </a:ext>
                </a:extLst>
              </a:tr>
              <a:tr h="265309">
                <a:tc>
                  <a:txBody>
                    <a:bodyPr/>
                    <a:lstStyle/>
                    <a:p>
                      <a:r>
                        <a:rPr lang="en-US" sz="900" dirty="0">
                          <a:latin typeface="Azo Sans" panose="020B0603030303020204" pitchFamily="34" charset="77"/>
                        </a:rPr>
                        <a:t>HEX (WEB):</a:t>
                      </a:r>
                    </a:p>
                  </a:txBody>
                  <a:tcPr marL="43226" marR="43226" marT="21613" marB="21613">
                    <a:lnL>
                      <a:noFill/>
                    </a:lnL>
                    <a:lnR>
                      <a:noFill/>
                    </a:lnR>
                    <a:lnT>
                      <a:noFill/>
                    </a:lnT>
                    <a:lnB w="12700" cmpd="sng">
                      <a:noFill/>
                    </a:lnB>
                    <a:lnTlToBr w="12700" cmpd="sng">
                      <a:noFill/>
                      <a:prstDash val="solid"/>
                    </a:lnTlToBr>
                    <a:lnBlToTr w="12700" cmpd="sng">
                      <a:noFill/>
                      <a:prstDash val="solid"/>
                    </a:lnBlToTr>
                    <a:noFill/>
                  </a:tcPr>
                </a:tc>
                <a:tc>
                  <a:txBody>
                    <a:bodyPr/>
                    <a:lstStyle/>
                    <a:p>
                      <a:r>
                        <a:rPr lang="en-US" sz="900" dirty="0">
                          <a:latin typeface="Azo Sans" panose="020B0603030303020204" pitchFamily="34" charset="77"/>
                        </a:rPr>
                        <a:t>002C73</a:t>
                      </a:r>
                    </a:p>
                  </a:txBody>
                  <a:tcPr marL="43226" marR="43226" marT="21613" marB="21613">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0333931"/>
                  </a:ext>
                </a:extLst>
              </a:tr>
            </a:tbl>
          </a:graphicData>
        </a:graphic>
      </p:graphicFrame>
      <p:graphicFrame>
        <p:nvGraphicFramePr>
          <p:cNvPr id="12" name="Table 11" descr="PMS: 124&#10;CMYK: 7, 35, 100, 0&#10;RGB: 237, 169, 0&#10;HEX (WEB): EDA900">
            <a:extLst>
              <a:ext uri="{FF2B5EF4-FFF2-40B4-BE49-F238E27FC236}">
                <a16:creationId xmlns:a16="http://schemas.microsoft.com/office/drawing/2014/main" id="{8375F063-6F7E-BC4E-A3A5-C10118DF0291}"/>
              </a:ext>
            </a:extLst>
          </p:cNvPr>
          <p:cNvGraphicFramePr>
            <a:graphicFrameLocks noGrp="1"/>
          </p:cNvGraphicFramePr>
          <p:nvPr>
            <p:extLst>
              <p:ext uri="{D42A27DB-BD31-4B8C-83A1-F6EECF244321}">
                <p14:modId xmlns:p14="http://schemas.microsoft.com/office/powerpoint/2010/main" val="3392849577"/>
              </p:ext>
            </p:extLst>
          </p:nvPr>
        </p:nvGraphicFramePr>
        <p:xfrm>
          <a:off x="6310212" y="3959703"/>
          <a:ext cx="1720096" cy="840926"/>
        </p:xfrm>
        <a:graphic>
          <a:graphicData uri="http://schemas.openxmlformats.org/drawingml/2006/table">
            <a:tbl>
              <a:tblPr bandRow="1">
                <a:tableStyleId>{9D7B26C5-4107-4FEC-AEDC-1716B250A1EF}</a:tableStyleId>
              </a:tblPr>
              <a:tblGrid>
                <a:gridCol w="860048">
                  <a:extLst>
                    <a:ext uri="{9D8B030D-6E8A-4147-A177-3AD203B41FA5}">
                      <a16:colId xmlns:a16="http://schemas.microsoft.com/office/drawing/2014/main" val="2998248089"/>
                    </a:ext>
                  </a:extLst>
                </a:gridCol>
                <a:gridCol w="860048">
                  <a:extLst>
                    <a:ext uri="{9D8B030D-6E8A-4147-A177-3AD203B41FA5}">
                      <a16:colId xmlns:a16="http://schemas.microsoft.com/office/drawing/2014/main" val="3561098505"/>
                    </a:ext>
                  </a:extLst>
                </a:gridCol>
              </a:tblGrid>
              <a:tr h="198348">
                <a:tc>
                  <a:txBody>
                    <a:bodyPr/>
                    <a:lstStyle/>
                    <a:p>
                      <a:r>
                        <a:rPr lang="en-US" sz="900" dirty="0">
                          <a:latin typeface="Azo Sans" panose="020B0603030303020204" pitchFamily="34" charset="77"/>
                        </a:rPr>
                        <a:t>PMS:</a:t>
                      </a:r>
                    </a:p>
                  </a:txBody>
                  <a:tcPr marL="43226" marR="43226" marT="21613" marB="21613">
                    <a:lnL>
                      <a:noFill/>
                    </a:lnL>
                    <a:lnR>
                      <a:noFill/>
                    </a:lnR>
                    <a:lnT w="12700" cmpd="sng">
                      <a:noFill/>
                    </a:lnT>
                    <a:lnB>
                      <a:noFill/>
                    </a:lnB>
                    <a:lnTlToBr w="12700" cmpd="sng">
                      <a:noFill/>
                      <a:prstDash val="solid"/>
                    </a:lnTlToBr>
                    <a:lnBlToTr w="12700" cmpd="sng">
                      <a:noFill/>
                      <a:prstDash val="solid"/>
                    </a:lnBlToTr>
                    <a:noFill/>
                  </a:tcPr>
                </a:tc>
                <a:tc>
                  <a:txBody>
                    <a:bodyPr/>
                    <a:lstStyle/>
                    <a:p>
                      <a:r>
                        <a:rPr lang="en-US" sz="900" dirty="0">
                          <a:latin typeface="Azo Sans" panose="020B0603030303020204" pitchFamily="34" charset="77"/>
                        </a:rPr>
                        <a:t>124</a:t>
                      </a:r>
                    </a:p>
                  </a:txBody>
                  <a:tcPr marL="43226" marR="43226" marT="21613" marB="21613">
                    <a:lnL>
                      <a:noFill/>
                    </a:lnL>
                    <a:lnR>
                      <a:noFill/>
                    </a:lnR>
                    <a:lnT w="12700" cmpd="sng">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826846794"/>
                  </a:ext>
                </a:extLst>
              </a:tr>
              <a:tr h="185437">
                <a:tc>
                  <a:txBody>
                    <a:bodyPr/>
                    <a:lstStyle/>
                    <a:p>
                      <a:r>
                        <a:rPr lang="en-US" sz="900" dirty="0">
                          <a:latin typeface="Azo Sans" panose="020B0603030303020204" pitchFamily="34" charset="77"/>
                        </a:rPr>
                        <a:t>CMYK:</a:t>
                      </a:r>
                    </a:p>
                  </a:txBody>
                  <a:tcPr marL="43226" marR="43226" marT="21613" marB="21613">
                    <a:lnL>
                      <a:noFill/>
                    </a:lnL>
                    <a:lnR>
                      <a:noFill/>
                    </a:lnR>
                    <a:lnT>
                      <a:noFill/>
                    </a:lnT>
                    <a:lnB>
                      <a:noFill/>
                    </a:lnB>
                    <a:lnTlToBr w="12700" cmpd="sng">
                      <a:noFill/>
                      <a:prstDash val="solid"/>
                    </a:lnTlToBr>
                    <a:lnBlToTr w="12700" cmpd="sng">
                      <a:noFill/>
                      <a:prstDash val="solid"/>
                    </a:lnBlToTr>
                    <a:noFill/>
                  </a:tcPr>
                </a:tc>
                <a:tc>
                  <a:txBody>
                    <a:bodyPr/>
                    <a:lstStyle/>
                    <a:p>
                      <a:r>
                        <a:rPr lang="en-US" sz="900" dirty="0">
                          <a:latin typeface="Azo Sans" panose="020B0603030303020204" pitchFamily="34" charset="77"/>
                        </a:rPr>
                        <a:t>7, 35, 100, 0</a:t>
                      </a:r>
                    </a:p>
                  </a:txBody>
                  <a:tcPr marL="43226" marR="43226" marT="21613" marB="21613">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95162431"/>
                  </a:ext>
                </a:extLst>
              </a:tr>
              <a:tr h="191832">
                <a:tc>
                  <a:txBody>
                    <a:bodyPr/>
                    <a:lstStyle/>
                    <a:p>
                      <a:r>
                        <a:rPr lang="en-US" sz="900" dirty="0">
                          <a:latin typeface="Azo Sans" panose="020B0603030303020204" pitchFamily="34" charset="77"/>
                        </a:rPr>
                        <a:t>RGB:</a:t>
                      </a:r>
                    </a:p>
                  </a:txBody>
                  <a:tcPr marL="43226" marR="43226" marT="21613" marB="21613">
                    <a:lnL>
                      <a:noFill/>
                    </a:lnL>
                    <a:lnR>
                      <a:noFill/>
                    </a:lnR>
                    <a:lnT>
                      <a:noFill/>
                    </a:lnT>
                    <a:lnB>
                      <a:noFill/>
                    </a:lnB>
                    <a:lnTlToBr w="12700" cmpd="sng">
                      <a:noFill/>
                      <a:prstDash val="solid"/>
                    </a:lnTlToBr>
                    <a:lnBlToTr w="12700" cmpd="sng">
                      <a:noFill/>
                      <a:prstDash val="solid"/>
                    </a:lnBlToTr>
                    <a:noFill/>
                  </a:tcPr>
                </a:tc>
                <a:tc>
                  <a:txBody>
                    <a:bodyPr/>
                    <a:lstStyle/>
                    <a:p>
                      <a:r>
                        <a:rPr lang="en-US" sz="900" dirty="0">
                          <a:latin typeface="Azo Sans" panose="020B0603030303020204" pitchFamily="34" charset="77"/>
                        </a:rPr>
                        <a:t>237, 169, 0</a:t>
                      </a:r>
                    </a:p>
                  </a:txBody>
                  <a:tcPr marL="43226" marR="43226" marT="21613" marB="21613">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859698595"/>
                  </a:ext>
                </a:extLst>
              </a:tr>
              <a:tr h="265309">
                <a:tc>
                  <a:txBody>
                    <a:bodyPr/>
                    <a:lstStyle/>
                    <a:p>
                      <a:r>
                        <a:rPr lang="en-US" sz="900" dirty="0">
                          <a:latin typeface="Azo Sans" panose="020B0603030303020204" pitchFamily="34" charset="77"/>
                        </a:rPr>
                        <a:t>HEX (WEB):</a:t>
                      </a:r>
                    </a:p>
                  </a:txBody>
                  <a:tcPr marL="43226" marR="43226" marT="21613" marB="21613">
                    <a:lnL>
                      <a:noFill/>
                    </a:lnL>
                    <a:lnR>
                      <a:noFill/>
                    </a:lnR>
                    <a:lnT>
                      <a:noFill/>
                    </a:lnT>
                    <a:lnB w="12700" cmpd="sng">
                      <a:noFill/>
                    </a:lnB>
                    <a:lnTlToBr w="12700" cmpd="sng">
                      <a:noFill/>
                      <a:prstDash val="solid"/>
                    </a:lnTlToBr>
                    <a:lnBlToTr w="12700" cmpd="sng">
                      <a:noFill/>
                      <a:prstDash val="solid"/>
                    </a:lnBlToTr>
                    <a:noFill/>
                  </a:tcPr>
                </a:tc>
                <a:tc>
                  <a:txBody>
                    <a:bodyPr/>
                    <a:lstStyle/>
                    <a:p>
                      <a:r>
                        <a:rPr lang="en-US" sz="900" dirty="0">
                          <a:latin typeface="Azo Sans" panose="020B0603030303020204" pitchFamily="34" charset="77"/>
                        </a:rPr>
                        <a:t>EDA900</a:t>
                      </a:r>
                    </a:p>
                  </a:txBody>
                  <a:tcPr marL="43226" marR="43226" marT="21613" marB="21613">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0333931"/>
                  </a:ext>
                </a:extLst>
              </a:tr>
            </a:tbl>
          </a:graphicData>
        </a:graphic>
      </p:graphicFrame>
    </p:spTree>
    <p:extLst>
      <p:ext uri="{BB962C8B-B14F-4D97-AF65-F5344CB8AC3E}">
        <p14:creationId xmlns:p14="http://schemas.microsoft.com/office/powerpoint/2010/main" val="1093003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E02D1-F5D9-014C-9F4D-36787B67B37E}"/>
              </a:ext>
            </a:extLst>
          </p:cNvPr>
          <p:cNvSpPr>
            <a:spLocks noGrp="1"/>
          </p:cNvSpPr>
          <p:nvPr>
            <p:ph type="title"/>
          </p:nvPr>
        </p:nvSpPr>
        <p:spPr/>
        <p:txBody>
          <a:bodyPr/>
          <a:lstStyle/>
          <a:p>
            <a:r>
              <a:rPr lang="en-US" dirty="0"/>
              <a:t>COLLEGE SEAL</a:t>
            </a:r>
          </a:p>
        </p:txBody>
      </p:sp>
      <p:sp>
        <p:nvSpPr>
          <p:cNvPr id="4" name="Content Placeholder 2">
            <a:extLst>
              <a:ext uri="{FF2B5EF4-FFF2-40B4-BE49-F238E27FC236}">
                <a16:creationId xmlns:a16="http://schemas.microsoft.com/office/drawing/2014/main" id="{AF4E6839-42C6-954F-8DE8-BBF028279C17}"/>
              </a:ext>
            </a:extLst>
          </p:cNvPr>
          <p:cNvSpPr>
            <a:spLocks noGrp="1"/>
          </p:cNvSpPr>
          <p:nvPr>
            <p:ph idx="1"/>
          </p:nvPr>
        </p:nvSpPr>
        <p:spPr>
          <a:xfrm>
            <a:off x="131085" y="1668377"/>
            <a:ext cx="2458649" cy="1202711"/>
          </a:xfrm>
        </p:spPr>
        <p:txBody>
          <a:bodyPr>
            <a:normAutofit/>
          </a:bodyPr>
          <a:lstStyle/>
          <a:p>
            <a:pPr marL="0" indent="0">
              <a:lnSpc>
                <a:spcPct val="120000"/>
              </a:lnSpc>
              <a:buNone/>
            </a:pPr>
            <a:r>
              <a:rPr lang="en-US" sz="1100" dirty="0"/>
              <a:t>The official SUNY Polytechnic Institute seal as it appears on this page should be used for publications from the Office of the President only.</a:t>
            </a:r>
          </a:p>
        </p:txBody>
      </p:sp>
      <p:pic>
        <p:nvPicPr>
          <p:cNvPr id="6" name="Picture 5" descr="SUNY Polytechnic Institute college seal">
            <a:extLst>
              <a:ext uri="{FF2B5EF4-FFF2-40B4-BE49-F238E27FC236}">
                <a16:creationId xmlns:a16="http://schemas.microsoft.com/office/drawing/2014/main" id="{6D5B6B95-4F4D-0B45-85E0-165E41E2263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65231" y="2404298"/>
            <a:ext cx="2813538" cy="2813538"/>
          </a:xfrm>
          <a:prstGeom prst="rect">
            <a:avLst/>
          </a:prstGeom>
        </p:spPr>
      </p:pic>
    </p:spTree>
    <p:extLst>
      <p:ext uri="{BB962C8B-B14F-4D97-AF65-F5344CB8AC3E}">
        <p14:creationId xmlns:p14="http://schemas.microsoft.com/office/powerpoint/2010/main" val="3193937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3F0DC-3751-F749-9DA6-D6E9A9BED91D}"/>
              </a:ext>
            </a:extLst>
          </p:cNvPr>
          <p:cNvSpPr>
            <a:spLocks noGrp="1"/>
          </p:cNvSpPr>
          <p:nvPr>
            <p:ph type="title"/>
          </p:nvPr>
        </p:nvSpPr>
        <p:spPr>
          <a:xfrm>
            <a:off x="19251" y="980586"/>
            <a:ext cx="3273868" cy="598022"/>
          </a:xfrm>
        </p:spPr>
        <p:txBody>
          <a:bodyPr/>
          <a:lstStyle/>
          <a:p>
            <a:r>
              <a:rPr lang="en-US" dirty="0"/>
              <a:t>APPROVED LOGOS</a:t>
            </a:r>
          </a:p>
        </p:txBody>
      </p:sp>
      <p:sp>
        <p:nvSpPr>
          <p:cNvPr id="12" name="TextBox 11">
            <a:extLst>
              <a:ext uri="{FF2B5EF4-FFF2-40B4-BE49-F238E27FC236}">
                <a16:creationId xmlns:a16="http://schemas.microsoft.com/office/drawing/2014/main" id="{4B668FDD-2501-AC44-916A-BBCAC59A79CF}"/>
              </a:ext>
            </a:extLst>
          </p:cNvPr>
          <p:cNvSpPr txBox="1"/>
          <p:nvPr/>
        </p:nvSpPr>
        <p:spPr>
          <a:xfrm>
            <a:off x="19251" y="1578608"/>
            <a:ext cx="1648918" cy="246221"/>
          </a:xfrm>
          <a:prstGeom prst="rect">
            <a:avLst/>
          </a:prstGeom>
          <a:noFill/>
        </p:spPr>
        <p:txBody>
          <a:bodyPr wrap="square" rtlCol="0">
            <a:spAutoFit/>
          </a:bodyPr>
          <a:lstStyle/>
          <a:p>
            <a:r>
              <a:rPr lang="en-US" sz="1000" b="1" dirty="0">
                <a:solidFill>
                  <a:srgbClr val="002C73"/>
                </a:solidFill>
                <a:latin typeface="Azo Sans" panose="020B0603030303020204" pitchFamily="34" charset="77"/>
              </a:rPr>
              <a:t>Primary Logo</a:t>
            </a:r>
          </a:p>
        </p:txBody>
      </p:sp>
      <p:pic>
        <p:nvPicPr>
          <p:cNvPr id="5" name="Picture 4" descr="SUNY Polytechnic Institute horizontal primary  logo - two-color usage">
            <a:extLst>
              <a:ext uri="{FF2B5EF4-FFF2-40B4-BE49-F238E27FC236}">
                <a16:creationId xmlns:a16="http://schemas.microsoft.com/office/drawing/2014/main" id="{BAC5C962-D3E4-4440-9AC0-E20F87BF2A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058" y="3224621"/>
            <a:ext cx="2048159" cy="525547"/>
          </a:xfrm>
          <a:prstGeom prst="rect">
            <a:avLst/>
          </a:prstGeom>
        </p:spPr>
      </p:pic>
      <p:pic>
        <p:nvPicPr>
          <p:cNvPr id="9" name="Picture 8" descr="SUNY Polytechnic Institute horizontal primary  logo - usage on dark background">
            <a:extLst>
              <a:ext uri="{FF2B5EF4-FFF2-40B4-BE49-F238E27FC236}">
                <a16:creationId xmlns:a16="http://schemas.microsoft.com/office/drawing/2014/main" id="{34A6695D-0781-884D-8851-A8A1732D9CD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330680" y="3164833"/>
            <a:ext cx="2044779" cy="567472"/>
          </a:xfrm>
          <a:prstGeom prst="rect">
            <a:avLst/>
          </a:prstGeom>
        </p:spPr>
      </p:pic>
      <p:pic>
        <p:nvPicPr>
          <p:cNvPr id="4" name="Picture 3" descr="SUNY Polytechnic Institute horizontal primary  logo - one-color usage (black)">
            <a:extLst>
              <a:ext uri="{FF2B5EF4-FFF2-40B4-BE49-F238E27FC236}">
                <a16:creationId xmlns:a16="http://schemas.microsoft.com/office/drawing/2014/main" id="{3CDDEF16-25D4-8243-9C74-9CFD9F1E32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01878" y="3175446"/>
            <a:ext cx="2048256" cy="489583"/>
          </a:xfrm>
          <a:prstGeom prst="rect">
            <a:avLst/>
          </a:prstGeom>
        </p:spPr>
      </p:pic>
      <p:sp>
        <p:nvSpPr>
          <p:cNvPr id="13" name="TextBox 12">
            <a:extLst>
              <a:ext uri="{FF2B5EF4-FFF2-40B4-BE49-F238E27FC236}">
                <a16:creationId xmlns:a16="http://schemas.microsoft.com/office/drawing/2014/main" id="{D0299C3A-8342-814B-AA25-2D4297C182D4}"/>
              </a:ext>
            </a:extLst>
          </p:cNvPr>
          <p:cNvSpPr txBox="1"/>
          <p:nvPr/>
        </p:nvSpPr>
        <p:spPr>
          <a:xfrm>
            <a:off x="30393" y="2700359"/>
            <a:ext cx="1744247" cy="230832"/>
          </a:xfrm>
          <a:prstGeom prst="rect">
            <a:avLst/>
          </a:prstGeom>
          <a:noFill/>
        </p:spPr>
        <p:txBody>
          <a:bodyPr wrap="square" rtlCol="0">
            <a:spAutoFit/>
          </a:bodyPr>
          <a:lstStyle/>
          <a:p>
            <a:r>
              <a:rPr lang="en-US" sz="900" b="1" dirty="0">
                <a:latin typeface="Azo Sans" panose="020B0603030303020204" pitchFamily="34" charset="77"/>
              </a:rPr>
              <a:t>Horizontal Primary Logo</a:t>
            </a:r>
            <a:endParaRPr lang="en-US" sz="900" dirty="0">
              <a:latin typeface="Azo Sans" panose="020B0603030303020204" pitchFamily="34" charset="77"/>
            </a:endParaRPr>
          </a:p>
        </p:txBody>
      </p:sp>
      <p:sp>
        <p:nvSpPr>
          <p:cNvPr id="14" name="TextBox 13">
            <a:extLst>
              <a:ext uri="{FF2B5EF4-FFF2-40B4-BE49-F238E27FC236}">
                <a16:creationId xmlns:a16="http://schemas.microsoft.com/office/drawing/2014/main" id="{E481EC57-01F0-CE46-897D-A399541771F8}"/>
              </a:ext>
            </a:extLst>
          </p:cNvPr>
          <p:cNvSpPr txBox="1"/>
          <p:nvPr/>
        </p:nvSpPr>
        <p:spPr>
          <a:xfrm>
            <a:off x="30393" y="2914509"/>
            <a:ext cx="1744247" cy="230832"/>
          </a:xfrm>
          <a:prstGeom prst="rect">
            <a:avLst/>
          </a:prstGeom>
          <a:noFill/>
        </p:spPr>
        <p:txBody>
          <a:bodyPr wrap="square" rtlCol="0">
            <a:spAutoFit/>
          </a:bodyPr>
          <a:lstStyle/>
          <a:p>
            <a:r>
              <a:rPr lang="en-US" sz="900" dirty="0">
                <a:latin typeface="Azo Sans" panose="020B0603030303020204" pitchFamily="34" charset="77"/>
              </a:rPr>
              <a:t>Two-color usage</a:t>
            </a:r>
          </a:p>
        </p:txBody>
      </p:sp>
      <p:sp>
        <p:nvSpPr>
          <p:cNvPr id="15" name="TextBox 14">
            <a:extLst>
              <a:ext uri="{FF2B5EF4-FFF2-40B4-BE49-F238E27FC236}">
                <a16:creationId xmlns:a16="http://schemas.microsoft.com/office/drawing/2014/main" id="{D33790D4-DCD1-1B4F-9CA3-D3C79F3CE503}"/>
              </a:ext>
            </a:extLst>
          </p:cNvPr>
          <p:cNvSpPr txBox="1"/>
          <p:nvPr/>
        </p:nvSpPr>
        <p:spPr>
          <a:xfrm>
            <a:off x="2239022" y="2913328"/>
            <a:ext cx="2657155" cy="230832"/>
          </a:xfrm>
          <a:prstGeom prst="rect">
            <a:avLst/>
          </a:prstGeom>
          <a:noFill/>
        </p:spPr>
        <p:txBody>
          <a:bodyPr wrap="square" rtlCol="0">
            <a:spAutoFit/>
          </a:bodyPr>
          <a:lstStyle/>
          <a:p>
            <a:r>
              <a:rPr lang="en-US" sz="900" dirty="0">
                <a:latin typeface="Azo Sans" panose="020B0603030303020204" pitchFamily="34" charset="77"/>
              </a:rPr>
              <a:t>Usage on dark background</a:t>
            </a:r>
          </a:p>
        </p:txBody>
      </p:sp>
      <p:sp>
        <p:nvSpPr>
          <p:cNvPr id="16" name="TextBox 15">
            <a:extLst>
              <a:ext uri="{FF2B5EF4-FFF2-40B4-BE49-F238E27FC236}">
                <a16:creationId xmlns:a16="http://schemas.microsoft.com/office/drawing/2014/main" id="{4B4B6B46-E774-E343-9CC1-C1EAC459B034}"/>
              </a:ext>
            </a:extLst>
          </p:cNvPr>
          <p:cNvSpPr txBox="1"/>
          <p:nvPr/>
        </p:nvSpPr>
        <p:spPr>
          <a:xfrm>
            <a:off x="4612649" y="2913328"/>
            <a:ext cx="2657155" cy="230832"/>
          </a:xfrm>
          <a:prstGeom prst="rect">
            <a:avLst/>
          </a:prstGeom>
          <a:noFill/>
        </p:spPr>
        <p:txBody>
          <a:bodyPr wrap="square" rtlCol="0">
            <a:spAutoFit/>
          </a:bodyPr>
          <a:lstStyle/>
          <a:p>
            <a:r>
              <a:rPr lang="en-US" sz="900" dirty="0">
                <a:latin typeface="Azo Sans" panose="020B0603030303020204" pitchFamily="34" charset="77"/>
              </a:rPr>
              <a:t>One-color usage (black)</a:t>
            </a:r>
          </a:p>
        </p:txBody>
      </p:sp>
      <p:pic>
        <p:nvPicPr>
          <p:cNvPr id="7" name="Picture 6" descr="SUNY Polytechnic Institute vertical primary  logo - two-color usage">
            <a:extLst>
              <a:ext uri="{FF2B5EF4-FFF2-40B4-BE49-F238E27FC236}">
                <a16:creationId xmlns:a16="http://schemas.microsoft.com/office/drawing/2014/main" id="{BBCD0091-27A7-BA41-B611-06A0550D57F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2265" y="5149036"/>
            <a:ext cx="1654394" cy="1096733"/>
          </a:xfrm>
          <a:prstGeom prst="rect">
            <a:avLst/>
          </a:prstGeom>
        </p:spPr>
      </p:pic>
      <p:pic>
        <p:nvPicPr>
          <p:cNvPr id="11" name="Picture 10" descr="SUNY Polytechnic Institute vertical primary  logo - usage on dark background">
            <a:extLst>
              <a:ext uri="{FF2B5EF4-FFF2-40B4-BE49-F238E27FC236}">
                <a16:creationId xmlns:a16="http://schemas.microsoft.com/office/drawing/2014/main" id="{871CF1E6-223B-3E4E-8810-5F4D9AFB6EB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12820" y="5055827"/>
            <a:ext cx="1908539" cy="1321296"/>
          </a:xfrm>
          <a:prstGeom prst="rect">
            <a:avLst/>
          </a:prstGeom>
        </p:spPr>
      </p:pic>
      <p:pic>
        <p:nvPicPr>
          <p:cNvPr id="8" name="Picture 7" descr="SUNY Polytechnic Institute vertical primary  logo - one-color usage (black)">
            <a:extLst>
              <a:ext uri="{FF2B5EF4-FFF2-40B4-BE49-F238E27FC236}">
                <a16:creationId xmlns:a16="http://schemas.microsoft.com/office/drawing/2014/main" id="{1DA0536C-8FE7-4540-A0B1-07A47277BF5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24721" y="5115574"/>
            <a:ext cx="1654395" cy="1096734"/>
          </a:xfrm>
          <a:prstGeom prst="rect">
            <a:avLst/>
          </a:prstGeom>
        </p:spPr>
      </p:pic>
      <p:sp>
        <p:nvSpPr>
          <p:cNvPr id="17" name="TextBox 16">
            <a:extLst>
              <a:ext uri="{FF2B5EF4-FFF2-40B4-BE49-F238E27FC236}">
                <a16:creationId xmlns:a16="http://schemas.microsoft.com/office/drawing/2014/main" id="{3EF1BD35-7238-BB42-A23D-42006E8EF236}"/>
              </a:ext>
            </a:extLst>
          </p:cNvPr>
          <p:cNvSpPr txBox="1"/>
          <p:nvPr/>
        </p:nvSpPr>
        <p:spPr>
          <a:xfrm>
            <a:off x="160354" y="4481791"/>
            <a:ext cx="1744247" cy="230832"/>
          </a:xfrm>
          <a:prstGeom prst="rect">
            <a:avLst/>
          </a:prstGeom>
          <a:noFill/>
        </p:spPr>
        <p:txBody>
          <a:bodyPr wrap="square" rtlCol="0">
            <a:spAutoFit/>
          </a:bodyPr>
          <a:lstStyle/>
          <a:p>
            <a:r>
              <a:rPr lang="en-US" sz="900" b="1" dirty="0">
                <a:latin typeface="Azo Sans" panose="020B0603030303020204" pitchFamily="34" charset="77"/>
              </a:rPr>
              <a:t>Vertical Primary Logo</a:t>
            </a:r>
            <a:endParaRPr lang="en-US" sz="900" dirty="0">
              <a:latin typeface="Azo Sans" panose="020B0603030303020204" pitchFamily="34" charset="77"/>
            </a:endParaRPr>
          </a:p>
        </p:txBody>
      </p:sp>
      <p:sp>
        <p:nvSpPr>
          <p:cNvPr id="18" name="TextBox 17">
            <a:extLst>
              <a:ext uri="{FF2B5EF4-FFF2-40B4-BE49-F238E27FC236}">
                <a16:creationId xmlns:a16="http://schemas.microsoft.com/office/drawing/2014/main" id="{D0F30D5A-FF7E-BB4E-95A1-1FFBA85D33E0}"/>
              </a:ext>
            </a:extLst>
          </p:cNvPr>
          <p:cNvSpPr txBox="1"/>
          <p:nvPr/>
        </p:nvSpPr>
        <p:spPr>
          <a:xfrm>
            <a:off x="160354" y="4752207"/>
            <a:ext cx="1744247" cy="230832"/>
          </a:xfrm>
          <a:prstGeom prst="rect">
            <a:avLst/>
          </a:prstGeom>
          <a:noFill/>
        </p:spPr>
        <p:txBody>
          <a:bodyPr wrap="square" rtlCol="0">
            <a:spAutoFit/>
          </a:bodyPr>
          <a:lstStyle/>
          <a:p>
            <a:r>
              <a:rPr lang="en-US" sz="900" dirty="0">
                <a:latin typeface="Azo Sans" panose="020B0603030303020204" pitchFamily="34" charset="77"/>
              </a:rPr>
              <a:t>Two-color usage</a:t>
            </a:r>
          </a:p>
        </p:txBody>
      </p:sp>
      <p:sp>
        <p:nvSpPr>
          <p:cNvPr id="19" name="TextBox 18">
            <a:extLst>
              <a:ext uri="{FF2B5EF4-FFF2-40B4-BE49-F238E27FC236}">
                <a16:creationId xmlns:a16="http://schemas.microsoft.com/office/drawing/2014/main" id="{5FA372B0-3706-2E45-9FE6-9E71D1313C85}"/>
              </a:ext>
            </a:extLst>
          </p:cNvPr>
          <p:cNvSpPr txBox="1"/>
          <p:nvPr/>
        </p:nvSpPr>
        <p:spPr>
          <a:xfrm>
            <a:off x="2328972" y="4752207"/>
            <a:ext cx="2657155" cy="230832"/>
          </a:xfrm>
          <a:prstGeom prst="rect">
            <a:avLst/>
          </a:prstGeom>
          <a:noFill/>
        </p:spPr>
        <p:txBody>
          <a:bodyPr wrap="square" rtlCol="0">
            <a:spAutoFit/>
          </a:bodyPr>
          <a:lstStyle/>
          <a:p>
            <a:r>
              <a:rPr lang="en-US" sz="900" dirty="0">
                <a:latin typeface="Azo Sans" panose="020B0603030303020204" pitchFamily="34" charset="77"/>
              </a:rPr>
              <a:t>Usage on dark background</a:t>
            </a:r>
          </a:p>
        </p:txBody>
      </p:sp>
      <p:sp>
        <p:nvSpPr>
          <p:cNvPr id="20" name="TextBox 19">
            <a:extLst>
              <a:ext uri="{FF2B5EF4-FFF2-40B4-BE49-F238E27FC236}">
                <a16:creationId xmlns:a16="http://schemas.microsoft.com/office/drawing/2014/main" id="{2D380C2B-D022-AE42-A98D-4DA5A1DF6F3B}"/>
              </a:ext>
            </a:extLst>
          </p:cNvPr>
          <p:cNvSpPr txBox="1"/>
          <p:nvPr/>
        </p:nvSpPr>
        <p:spPr>
          <a:xfrm>
            <a:off x="4832441" y="4712623"/>
            <a:ext cx="1654396" cy="230832"/>
          </a:xfrm>
          <a:prstGeom prst="rect">
            <a:avLst/>
          </a:prstGeom>
          <a:noFill/>
        </p:spPr>
        <p:txBody>
          <a:bodyPr wrap="square" rtlCol="0">
            <a:spAutoFit/>
          </a:bodyPr>
          <a:lstStyle/>
          <a:p>
            <a:r>
              <a:rPr lang="en-US" sz="900" dirty="0">
                <a:latin typeface="Azo Sans" panose="020B0603030303020204" pitchFamily="34" charset="77"/>
              </a:rPr>
              <a:t>One-color usage (black)</a:t>
            </a:r>
          </a:p>
        </p:txBody>
      </p:sp>
      <p:sp>
        <p:nvSpPr>
          <p:cNvPr id="21" name="Content Placeholder 2">
            <a:extLst>
              <a:ext uri="{FF2B5EF4-FFF2-40B4-BE49-F238E27FC236}">
                <a16:creationId xmlns:a16="http://schemas.microsoft.com/office/drawing/2014/main" id="{161DA4A8-6A87-214E-A6AD-AA5143F4A425}"/>
              </a:ext>
            </a:extLst>
          </p:cNvPr>
          <p:cNvSpPr>
            <a:spLocks noGrp="1"/>
          </p:cNvSpPr>
          <p:nvPr>
            <p:ph idx="1"/>
          </p:nvPr>
        </p:nvSpPr>
        <p:spPr>
          <a:xfrm>
            <a:off x="79698" y="1839936"/>
            <a:ext cx="8628417" cy="1202711"/>
          </a:xfrm>
        </p:spPr>
        <p:txBody>
          <a:bodyPr>
            <a:normAutofit/>
          </a:bodyPr>
          <a:lstStyle/>
          <a:p>
            <a:pPr marL="0" indent="0">
              <a:lnSpc>
                <a:spcPct val="120000"/>
              </a:lnSpc>
              <a:buNone/>
            </a:pPr>
            <a:r>
              <a:rPr lang="en-US" sz="1000" dirty="0"/>
              <a:t>The SUNY Polytechnic Institute primary logo is approved for use on official SUNY Poly communications and is the preferred logo. Two versions of the primary logo have been created to suit different design circumstances.</a:t>
            </a:r>
          </a:p>
        </p:txBody>
      </p:sp>
      <p:cxnSp>
        <p:nvCxnSpPr>
          <p:cNvPr id="22" name="Straight Connector 21">
            <a:extLst>
              <a:ext uri="{FF2B5EF4-FFF2-40B4-BE49-F238E27FC236}">
                <a16:creationId xmlns:a16="http://schemas.microsoft.com/office/drawing/2014/main" id="{4B957BBE-5907-D34C-AE78-1FCF203A71A1}"/>
              </a:ext>
              <a:ext uri="{C183D7F6-B498-43B3-948B-1728B52AA6E4}">
                <adec:decorative xmlns:adec="http://schemas.microsoft.com/office/drawing/2017/decorative" val="1"/>
              </a:ext>
            </a:extLst>
          </p:cNvPr>
          <p:cNvCxnSpPr>
            <a:cxnSpLocks/>
          </p:cNvCxnSpPr>
          <p:nvPr/>
        </p:nvCxnSpPr>
        <p:spPr>
          <a:xfrm>
            <a:off x="160354" y="4161734"/>
            <a:ext cx="867268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5C4EAC1-2604-B549-BA87-B1ABFB94C821}"/>
              </a:ext>
              <a:ext uri="{C183D7F6-B498-43B3-948B-1728B52AA6E4}">
                <adec:decorative xmlns:adec="http://schemas.microsoft.com/office/drawing/2017/decorative" val="1"/>
              </a:ext>
            </a:extLst>
          </p:cNvPr>
          <p:cNvCxnSpPr>
            <a:cxnSpLocks/>
          </p:cNvCxnSpPr>
          <p:nvPr/>
        </p:nvCxnSpPr>
        <p:spPr>
          <a:xfrm>
            <a:off x="160354" y="2447992"/>
            <a:ext cx="867268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4" name="Picture 23" descr="SUNY Polytechnic Institute horizontal primary  logo - one-color usage (PMS 288)">
            <a:extLst>
              <a:ext uri="{FF2B5EF4-FFF2-40B4-BE49-F238E27FC236}">
                <a16:creationId xmlns:a16="http://schemas.microsoft.com/office/drawing/2014/main" id="{E39EF349-4C69-AD43-A9CA-FC991E152D4E}"/>
              </a:ext>
            </a:extLst>
          </p:cNvPr>
          <p:cNvPicPr>
            <a:picLocks noChangeAspect="1"/>
          </p:cNvPicPr>
          <p:nvPr/>
        </p:nvPicPr>
        <p:blipFill>
          <a:blip r:embed="rId8"/>
          <a:stretch>
            <a:fillRect/>
          </a:stretch>
        </p:blipFill>
        <p:spPr>
          <a:xfrm>
            <a:off x="6986248" y="3197689"/>
            <a:ext cx="2048256" cy="489583"/>
          </a:xfrm>
          <a:prstGeom prst="rect">
            <a:avLst/>
          </a:prstGeom>
        </p:spPr>
      </p:pic>
      <p:pic>
        <p:nvPicPr>
          <p:cNvPr id="26" name="Picture 25" descr="SUNY Polytechnic Institute vertical primary  logo - one-color usage (PMS 288)">
            <a:extLst>
              <a:ext uri="{FF2B5EF4-FFF2-40B4-BE49-F238E27FC236}">
                <a16:creationId xmlns:a16="http://schemas.microsoft.com/office/drawing/2014/main" id="{0AC0C92B-E697-6D4F-8C8A-9292B818E8E1}"/>
              </a:ext>
            </a:extLst>
          </p:cNvPr>
          <p:cNvPicPr>
            <a:picLocks noChangeAspect="1"/>
          </p:cNvPicPr>
          <p:nvPr/>
        </p:nvPicPr>
        <p:blipFill>
          <a:blip r:embed="rId9"/>
          <a:stretch>
            <a:fillRect/>
          </a:stretch>
        </p:blipFill>
        <p:spPr>
          <a:xfrm>
            <a:off x="7118799" y="5143545"/>
            <a:ext cx="1655219" cy="1097280"/>
          </a:xfrm>
          <a:prstGeom prst="rect">
            <a:avLst/>
          </a:prstGeom>
        </p:spPr>
      </p:pic>
      <p:sp>
        <p:nvSpPr>
          <p:cNvPr id="27" name="TextBox 26">
            <a:extLst>
              <a:ext uri="{FF2B5EF4-FFF2-40B4-BE49-F238E27FC236}">
                <a16:creationId xmlns:a16="http://schemas.microsoft.com/office/drawing/2014/main" id="{D6BBEB8D-BD0E-0E4C-B70C-A0612ADE2841}"/>
              </a:ext>
            </a:extLst>
          </p:cNvPr>
          <p:cNvSpPr txBox="1"/>
          <p:nvPr/>
        </p:nvSpPr>
        <p:spPr>
          <a:xfrm>
            <a:off x="6881206" y="2937976"/>
            <a:ext cx="2657155" cy="230832"/>
          </a:xfrm>
          <a:prstGeom prst="rect">
            <a:avLst/>
          </a:prstGeom>
          <a:noFill/>
        </p:spPr>
        <p:txBody>
          <a:bodyPr wrap="square" rtlCol="0">
            <a:spAutoFit/>
          </a:bodyPr>
          <a:lstStyle/>
          <a:p>
            <a:r>
              <a:rPr lang="en-US" sz="900" dirty="0">
                <a:latin typeface="Azo Sans" panose="020B0603030303020204" pitchFamily="34" charset="77"/>
              </a:rPr>
              <a:t>One-color usage (PMS 288)</a:t>
            </a:r>
          </a:p>
        </p:txBody>
      </p:sp>
      <p:sp>
        <p:nvSpPr>
          <p:cNvPr id="28" name="TextBox 27">
            <a:extLst>
              <a:ext uri="{FF2B5EF4-FFF2-40B4-BE49-F238E27FC236}">
                <a16:creationId xmlns:a16="http://schemas.microsoft.com/office/drawing/2014/main" id="{8138FC86-BA43-3047-9633-91634E1780F6}"/>
              </a:ext>
            </a:extLst>
          </p:cNvPr>
          <p:cNvSpPr txBox="1"/>
          <p:nvPr/>
        </p:nvSpPr>
        <p:spPr>
          <a:xfrm>
            <a:off x="6911208" y="4712623"/>
            <a:ext cx="1654396" cy="230832"/>
          </a:xfrm>
          <a:prstGeom prst="rect">
            <a:avLst/>
          </a:prstGeom>
          <a:noFill/>
        </p:spPr>
        <p:txBody>
          <a:bodyPr wrap="square" rtlCol="0">
            <a:spAutoFit/>
          </a:bodyPr>
          <a:lstStyle/>
          <a:p>
            <a:r>
              <a:rPr lang="en-US" sz="900" dirty="0">
                <a:latin typeface="Azo Sans" panose="020B0603030303020204" pitchFamily="34" charset="77"/>
              </a:rPr>
              <a:t>One-color usage (PMS 288)</a:t>
            </a:r>
          </a:p>
        </p:txBody>
      </p:sp>
    </p:spTree>
    <p:extLst>
      <p:ext uri="{BB962C8B-B14F-4D97-AF65-F5344CB8AC3E}">
        <p14:creationId xmlns:p14="http://schemas.microsoft.com/office/powerpoint/2010/main" val="4070510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0C4EE-86C9-9344-B012-25ABE365110F}"/>
              </a:ext>
            </a:extLst>
          </p:cNvPr>
          <p:cNvSpPr>
            <a:spLocks noGrp="1"/>
          </p:cNvSpPr>
          <p:nvPr>
            <p:ph type="title"/>
          </p:nvPr>
        </p:nvSpPr>
        <p:spPr/>
        <p:txBody>
          <a:bodyPr/>
          <a:lstStyle/>
          <a:p>
            <a:r>
              <a:rPr lang="en-US" dirty="0"/>
              <a:t>APPROVED LOGOS</a:t>
            </a:r>
          </a:p>
        </p:txBody>
      </p:sp>
      <p:pic>
        <p:nvPicPr>
          <p:cNvPr id="7" name="Picture 6" descr="SUNY Polytechnic Institute vertical secondary  logo - two-color usage">
            <a:extLst>
              <a:ext uri="{FF2B5EF4-FFF2-40B4-BE49-F238E27FC236}">
                <a16:creationId xmlns:a16="http://schemas.microsoft.com/office/drawing/2014/main" id="{E8D0C317-73AB-7444-B604-BED208CCBA0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7779" y="5190797"/>
            <a:ext cx="1526282" cy="812604"/>
          </a:xfrm>
          <a:prstGeom prst="rect">
            <a:avLst/>
          </a:prstGeom>
        </p:spPr>
      </p:pic>
      <p:pic>
        <p:nvPicPr>
          <p:cNvPr id="9" name="Picture 8" descr="SUNY Polytechnic Institute horizontal secondary - usage on dark background">
            <a:extLst>
              <a:ext uri="{FF2B5EF4-FFF2-40B4-BE49-F238E27FC236}">
                <a16:creationId xmlns:a16="http://schemas.microsoft.com/office/drawing/2014/main" id="{D5B31E4F-AFB8-3740-B11D-15E3EDA1FA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27702" y="3305359"/>
            <a:ext cx="2168993" cy="469474"/>
          </a:xfrm>
          <a:prstGeom prst="rect">
            <a:avLst/>
          </a:prstGeom>
        </p:spPr>
      </p:pic>
      <p:pic>
        <p:nvPicPr>
          <p:cNvPr id="11" name="Picture 10" descr="SUNY Polytechnic Institute vertical secondary  logo - usage on dark background">
            <a:extLst>
              <a:ext uri="{FF2B5EF4-FFF2-40B4-BE49-F238E27FC236}">
                <a16:creationId xmlns:a16="http://schemas.microsoft.com/office/drawing/2014/main" id="{23BB5873-E800-2D41-9C48-8CC1C07B8C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8584" y="5122050"/>
            <a:ext cx="1891586" cy="1026227"/>
          </a:xfrm>
          <a:prstGeom prst="rect">
            <a:avLst/>
          </a:prstGeom>
        </p:spPr>
      </p:pic>
      <p:pic>
        <p:nvPicPr>
          <p:cNvPr id="5" name="Picture 4" descr="SUNY Polytechnic Institute horizontal secondary  logo - two-color usage">
            <a:extLst>
              <a:ext uri="{FF2B5EF4-FFF2-40B4-BE49-F238E27FC236}">
                <a16:creationId xmlns:a16="http://schemas.microsoft.com/office/drawing/2014/main" id="{9CE7D70E-FF11-354A-8520-DAB0377258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2332" y="3389806"/>
            <a:ext cx="2016291" cy="330690"/>
          </a:xfrm>
          <a:prstGeom prst="rect">
            <a:avLst/>
          </a:prstGeom>
        </p:spPr>
      </p:pic>
      <p:pic>
        <p:nvPicPr>
          <p:cNvPr id="6" name="Picture 5" descr="SUNY Polytechnic Institute horizontal secondary  logo - one-color usage (black)">
            <a:extLst>
              <a:ext uri="{FF2B5EF4-FFF2-40B4-BE49-F238E27FC236}">
                <a16:creationId xmlns:a16="http://schemas.microsoft.com/office/drawing/2014/main" id="{BD641649-99E7-EE42-A752-4AC074D0FA3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32150" y="3384363"/>
            <a:ext cx="2069522" cy="311466"/>
          </a:xfrm>
          <a:prstGeom prst="rect">
            <a:avLst/>
          </a:prstGeom>
        </p:spPr>
      </p:pic>
      <p:pic>
        <p:nvPicPr>
          <p:cNvPr id="13" name="Picture 12" descr="SUNY Polytechnic Institute vertical secondary  logo - one-color usage (black)">
            <a:extLst>
              <a:ext uri="{FF2B5EF4-FFF2-40B4-BE49-F238E27FC236}">
                <a16:creationId xmlns:a16="http://schemas.microsoft.com/office/drawing/2014/main" id="{D4A896F5-FCD0-0C4E-9C41-176F6E6EF7C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94693" y="5213096"/>
            <a:ext cx="1604374" cy="812605"/>
          </a:xfrm>
          <a:prstGeom prst="rect">
            <a:avLst/>
          </a:prstGeom>
        </p:spPr>
      </p:pic>
      <p:sp>
        <p:nvSpPr>
          <p:cNvPr id="14" name="TextBox 13">
            <a:extLst>
              <a:ext uri="{FF2B5EF4-FFF2-40B4-BE49-F238E27FC236}">
                <a16:creationId xmlns:a16="http://schemas.microsoft.com/office/drawing/2014/main" id="{850092C8-892B-1343-9076-351B23CA14CA}"/>
              </a:ext>
            </a:extLst>
          </p:cNvPr>
          <p:cNvSpPr txBox="1"/>
          <p:nvPr/>
        </p:nvSpPr>
        <p:spPr>
          <a:xfrm>
            <a:off x="79698" y="1592393"/>
            <a:ext cx="1648918" cy="246221"/>
          </a:xfrm>
          <a:prstGeom prst="rect">
            <a:avLst/>
          </a:prstGeom>
          <a:noFill/>
        </p:spPr>
        <p:txBody>
          <a:bodyPr wrap="square" rtlCol="0">
            <a:spAutoFit/>
          </a:bodyPr>
          <a:lstStyle/>
          <a:p>
            <a:r>
              <a:rPr lang="en-US" sz="1000" b="1" dirty="0">
                <a:solidFill>
                  <a:srgbClr val="002C73"/>
                </a:solidFill>
                <a:latin typeface="Azo Sans" panose="020B0603030303020204" pitchFamily="34" charset="77"/>
              </a:rPr>
              <a:t>Secondary Logo</a:t>
            </a:r>
          </a:p>
        </p:txBody>
      </p:sp>
      <p:cxnSp>
        <p:nvCxnSpPr>
          <p:cNvPr id="10" name="Straight Connector 9">
            <a:extLst>
              <a:ext uri="{FF2B5EF4-FFF2-40B4-BE49-F238E27FC236}">
                <a16:creationId xmlns:a16="http://schemas.microsoft.com/office/drawing/2014/main" id="{30A8700F-CA47-1642-B133-4E6BA854576A}"/>
              </a:ext>
              <a:ext uri="{C183D7F6-B498-43B3-948B-1728B52AA6E4}">
                <adec:decorative xmlns:adec="http://schemas.microsoft.com/office/drawing/2017/decorative" val="1"/>
              </a:ext>
            </a:extLst>
          </p:cNvPr>
          <p:cNvCxnSpPr>
            <a:cxnSpLocks/>
          </p:cNvCxnSpPr>
          <p:nvPr/>
        </p:nvCxnSpPr>
        <p:spPr>
          <a:xfrm>
            <a:off x="160352" y="4162758"/>
            <a:ext cx="867268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009F30B8-A5DB-F748-8463-E8F779D6E8D2}"/>
              </a:ext>
            </a:extLst>
          </p:cNvPr>
          <p:cNvSpPr txBox="1"/>
          <p:nvPr/>
        </p:nvSpPr>
        <p:spPr>
          <a:xfrm>
            <a:off x="160351" y="2726952"/>
            <a:ext cx="1744247" cy="230832"/>
          </a:xfrm>
          <a:prstGeom prst="rect">
            <a:avLst/>
          </a:prstGeom>
          <a:noFill/>
        </p:spPr>
        <p:txBody>
          <a:bodyPr wrap="square" rtlCol="0">
            <a:spAutoFit/>
          </a:bodyPr>
          <a:lstStyle/>
          <a:p>
            <a:r>
              <a:rPr lang="en-US" sz="900" b="1" dirty="0">
                <a:latin typeface="Azo Sans" panose="020B0603030303020204" pitchFamily="34" charset="77"/>
              </a:rPr>
              <a:t>Horizontal Secondary Logo</a:t>
            </a:r>
            <a:endParaRPr lang="en-US" sz="900" dirty="0">
              <a:latin typeface="Azo Sans" panose="020B0603030303020204" pitchFamily="34" charset="77"/>
            </a:endParaRPr>
          </a:p>
        </p:txBody>
      </p:sp>
      <p:sp>
        <p:nvSpPr>
          <p:cNvPr id="15" name="TextBox 14">
            <a:extLst>
              <a:ext uri="{FF2B5EF4-FFF2-40B4-BE49-F238E27FC236}">
                <a16:creationId xmlns:a16="http://schemas.microsoft.com/office/drawing/2014/main" id="{26F30FA0-D255-2247-A2DF-6DEAD4DE37B9}"/>
              </a:ext>
            </a:extLst>
          </p:cNvPr>
          <p:cNvSpPr txBox="1"/>
          <p:nvPr/>
        </p:nvSpPr>
        <p:spPr>
          <a:xfrm>
            <a:off x="160352" y="2957784"/>
            <a:ext cx="1744247" cy="230832"/>
          </a:xfrm>
          <a:prstGeom prst="rect">
            <a:avLst/>
          </a:prstGeom>
          <a:noFill/>
        </p:spPr>
        <p:txBody>
          <a:bodyPr wrap="square" rtlCol="0">
            <a:spAutoFit/>
          </a:bodyPr>
          <a:lstStyle/>
          <a:p>
            <a:r>
              <a:rPr lang="en-US" sz="900" dirty="0">
                <a:latin typeface="Azo Sans" panose="020B0603030303020204" pitchFamily="34" charset="77"/>
              </a:rPr>
              <a:t>Two-color usage</a:t>
            </a:r>
          </a:p>
        </p:txBody>
      </p:sp>
      <p:sp>
        <p:nvSpPr>
          <p:cNvPr id="16" name="TextBox 15">
            <a:extLst>
              <a:ext uri="{FF2B5EF4-FFF2-40B4-BE49-F238E27FC236}">
                <a16:creationId xmlns:a16="http://schemas.microsoft.com/office/drawing/2014/main" id="{BFB14207-5B6E-6142-BA86-3F3B0FF6023B}"/>
              </a:ext>
            </a:extLst>
          </p:cNvPr>
          <p:cNvSpPr txBox="1"/>
          <p:nvPr/>
        </p:nvSpPr>
        <p:spPr>
          <a:xfrm>
            <a:off x="2283790" y="2957784"/>
            <a:ext cx="2657155" cy="230832"/>
          </a:xfrm>
          <a:prstGeom prst="rect">
            <a:avLst/>
          </a:prstGeom>
          <a:noFill/>
        </p:spPr>
        <p:txBody>
          <a:bodyPr wrap="square" rtlCol="0">
            <a:spAutoFit/>
          </a:bodyPr>
          <a:lstStyle/>
          <a:p>
            <a:r>
              <a:rPr lang="en-US" sz="900" dirty="0">
                <a:latin typeface="Azo Sans" panose="020B0603030303020204" pitchFamily="34" charset="77"/>
              </a:rPr>
              <a:t>Usage on dark background</a:t>
            </a:r>
          </a:p>
        </p:txBody>
      </p:sp>
      <p:sp>
        <p:nvSpPr>
          <p:cNvPr id="17" name="TextBox 16">
            <a:extLst>
              <a:ext uri="{FF2B5EF4-FFF2-40B4-BE49-F238E27FC236}">
                <a16:creationId xmlns:a16="http://schemas.microsoft.com/office/drawing/2014/main" id="{18A7E1DF-D2AB-7E4B-B4FE-1FB62C8CF23F}"/>
              </a:ext>
            </a:extLst>
          </p:cNvPr>
          <p:cNvSpPr txBox="1"/>
          <p:nvPr/>
        </p:nvSpPr>
        <p:spPr>
          <a:xfrm>
            <a:off x="4656843" y="2971800"/>
            <a:ext cx="2657155" cy="230832"/>
          </a:xfrm>
          <a:prstGeom prst="rect">
            <a:avLst/>
          </a:prstGeom>
          <a:noFill/>
        </p:spPr>
        <p:txBody>
          <a:bodyPr wrap="square" rtlCol="0">
            <a:spAutoFit/>
          </a:bodyPr>
          <a:lstStyle/>
          <a:p>
            <a:r>
              <a:rPr lang="en-US" sz="900" dirty="0">
                <a:latin typeface="Azo Sans" panose="020B0603030303020204" pitchFamily="34" charset="77"/>
              </a:rPr>
              <a:t>One-color usage (black)</a:t>
            </a:r>
          </a:p>
        </p:txBody>
      </p:sp>
      <p:sp>
        <p:nvSpPr>
          <p:cNvPr id="18" name="TextBox 17">
            <a:extLst>
              <a:ext uri="{FF2B5EF4-FFF2-40B4-BE49-F238E27FC236}">
                <a16:creationId xmlns:a16="http://schemas.microsoft.com/office/drawing/2014/main" id="{9E3BC1C9-F1D7-0B40-886F-D078B842EC69}"/>
              </a:ext>
            </a:extLst>
          </p:cNvPr>
          <p:cNvSpPr txBox="1"/>
          <p:nvPr/>
        </p:nvSpPr>
        <p:spPr>
          <a:xfrm>
            <a:off x="160352" y="4421162"/>
            <a:ext cx="1744247" cy="230832"/>
          </a:xfrm>
          <a:prstGeom prst="rect">
            <a:avLst/>
          </a:prstGeom>
          <a:noFill/>
        </p:spPr>
        <p:txBody>
          <a:bodyPr wrap="square" rtlCol="0">
            <a:spAutoFit/>
          </a:bodyPr>
          <a:lstStyle/>
          <a:p>
            <a:r>
              <a:rPr lang="en-US" sz="900" b="1" dirty="0">
                <a:latin typeface="Azo Sans" panose="020B0603030303020204" pitchFamily="34" charset="77"/>
              </a:rPr>
              <a:t>Vertical Secondary Logo</a:t>
            </a:r>
            <a:endParaRPr lang="en-US" sz="900" dirty="0">
              <a:latin typeface="Azo Sans" panose="020B0603030303020204" pitchFamily="34" charset="77"/>
            </a:endParaRPr>
          </a:p>
        </p:txBody>
      </p:sp>
      <p:sp>
        <p:nvSpPr>
          <p:cNvPr id="19" name="TextBox 18">
            <a:extLst>
              <a:ext uri="{FF2B5EF4-FFF2-40B4-BE49-F238E27FC236}">
                <a16:creationId xmlns:a16="http://schemas.microsoft.com/office/drawing/2014/main" id="{7D66416B-E4EE-CD4F-9D93-74CF0BFBE882}"/>
              </a:ext>
            </a:extLst>
          </p:cNvPr>
          <p:cNvSpPr txBox="1"/>
          <p:nvPr/>
        </p:nvSpPr>
        <p:spPr>
          <a:xfrm>
            <a:off x="160351" y="4701562"/>
            <a:ext cx="1744247" cy="230832"/>
          </a:xfrm>
          <a:prstGeom prst="rect">
            <a:avLst/>
          </a:prstGeom>
          <a:noFill/>
        </p:spPr>
        <p:txBody>
          <a:bodyPr wrap="square" rtlCol="0">
            <a:spAutoFit/>
          </a:bodyPr>
          <a:lstStyle/>
          <a:p>
            <a:r>
              <a:rPr lang="en-US" sz="900" dirty="0">
                <a:latin typeface="Azo Sans" panose="020B0603030303020204" pitchFamily="34" charset="77"/>
              </a:rPr>
              <a:t>Two-color usage</a:t>
            </a:r>
          </a:p>
        </p:txBody>
      </p:sp>
      <p:sp>
        <p:nvSpPr>
          <p:cNvPr id="20" name="TextBox 19">
            <a:extLst>
              <a:ext uri="{FF2B5EF4-FFF2-40B4-BE49-F238E27FC236}">
                <a16:creationId xmlns:a16="http://schemas.microsoft.com/office/drawing/2014/main" id="{C793E6FA-57FD-644F-8027-39E55A7F2F30}"/>
              </a:ext>
            </a:extLst>
          </p:cNvPr>
          <p:cNvSpPr txBox="1"/>
          <p:nvPr/>
        </p:nvSpPr>
        <p:spPr>
          <a:xfrm>
            <a:off x="2132093" y="4694638"/>
            <a:ext cx="2657155" cy="230832"/>
          </a:xfrm>
          <a:prstGeom prst="rect">
            <a:avLst/>
          </a:prstGeom>
          <a:noFill/>
        </p:spPr>
        <p:txBody>
          <a:bodyPr wrap="square" rtlCol="0">
            <a:spAutoFit/>
          </a:bodyPr>
          <a:lstStyle/>
          <a:p>
            <a:r>
              <a:rPr lang="en-US" sz="900" dirty="0">
                <a:latin typeface="Azo Sans" panose="020B0603030303020204" pitchFamily="34" charset="77"/>
              </a:rPr>
              <a:t>Usage on dark background</a:t>
            </a:r>
          </a:p>
        </p:txBody>
      </p:sp>
      <p:sp>
        <p:nvSpPr>
          <p:cNvPr id="21" name="TextBox 20">
            <a:extLst>
              <a:ext uri="{FF2B5EF4-FFF2-40B4-BE49-F238E27FC236}">
                <a16:creationId xmlns:a16="http://schemas.microsoft.com/office/drawing/2014/main" id="{13A576E2-1B59-904A-AA9B-6CE9E161552C}"/>
              </a:ext>
            </a:extLst>
          </p:cNvPr>
          <p:cNvSpPr txBox="1"/>
          <p:nvPr/>
        </p:nvSpPr>
        <p:spPr>
          <a:xfrm>
            <a:off x="4563898" y="4695242"/>
            <a:ext cx="2657155" cy="230832"/>
          </a:xfrm>
          <a:prstGeom prst="rect">
            <a:avLst/>
          </a:prstGeom>
          <a:noFill/>
        </p:spPr>
        <p:txBody>
          <a:bodyPr wrap="square" rtlCol="0">
            <a:spAutoFit/>
          </a:bodyPr>
          <a:lstStyle/>
          <a:p>
            <a:r>
              <a:rPr lang="en-US" sz="900" dirty="0">
                <a:latin typeface="Azo Sans" panose="020B0603030303020204" pitchFamily="34" charset="77"/>
              </a:rPr>
              <a:t>One-color usage (black)</a:t>
            </a:r>
          </a:p>
        </p:txBody>
      </p:sp>
      <p:sp>
        <p:nvSpPr>
          <p:cNvPr id="22" name="Content Placeholder 2">
            <a:extLst>
              <a:ext uri="{FF2B5EF4-FFF2-40B4-BE49-F238E27FC236}">
                <a16:creationId xmlns:a16="http://schemas.microsoft.com/office/drawing/2014/main" id="{E2A1DCDE-969E-7643-83FB-7461E569808A}"/>
              </a:ext>
            </a:extLst>
          </p:cNvPr>
          <p:cNvSpPr>
            <a:spLocks noGrp="1"/>
          </p:cNvSpPr>
          <p:nvPr>
            <p:ph idx="1"/>
          </p:nvPr>
        </p:nvSpPr>
        <p:spPr>
          <a:xfrm>
            <a:off x="79698" y="1839937"/>
            <a:ext cx="8628417" cy="675584"/>
          </a:xfrm>
        </p:spPr>
        <p:txBody>
          <a:bodyPr>
            <a:normAutofit/>
          </a:bodyPr>
          <a:lstStyle/>
          <a:p>
            <a:pPr marL="0" indent="0">
              <a:lnSpc>
                <a:spcPct val="120000"/>
              </a:lnSpc>
              <a:buNone/>
            </a:pPr>
            <a:r>
              <a:rPr lang="en-US" sz="1000" dirty="0"/>
              <a:t>The SUNY Polytechnic Institute secondary logo is approved for use on SUNY Poly marketing materials and internal communications. The primary logo should be used for most communications. Two versions of the secondary logo have been created to suit different design circumstances.</a:t>
            </a:r>
          </a:p>
        </p:txBody>
      </p:sp>
      <p:cxnSp>
        <p:nvCxnSpPr>
          <p:cNvPr id="23" name="Straight Connector 22">
            <a:extLst>
              <a:ext uri="{FF2B5EF4-FFF2-40B4-BE49-F238E27FC236}">
                <a16:creationId xmlns:a16="http://schemas.microsoft.com/office/drawing/2014/main" id="{1955C8F0-D704-8148-A6D6-4276672691DF}"/>
              </a:ext>
              <a:ext uri="{C183D7F6-B498-43B3-948B-1728B52AA6E4}">
                <adec:decorative xmlns:adec="http://schemas.microsoft.com/office/drawing/2017/decorative" val="1"/>
              </a:ext>
            </a:extLst>
          </p:cNvPr>
          <p:cNvCxnSpPr>
            <a:cxnSpLocks/>
          </p:cNvCxnSpPr>
          <p:nvPr/>
        </p:nvCxnSpPr>
        <p:spPr>
          <a:xfrm>
            <a:off x="160351" y="2582274"/>
            <a:ext cx="867268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4D5AACA0-6002-A541-95F9-296AC8FEAC53}"/>
              </a:ext>
            </a:extLst>
          </p:cNvPr>
          <p:cNvSpPr txBox="1"/>
          <p:nvPr/>
        </p:nvSpPr>
        <p:spPr>
          <a:xfrm>
            <a:off x="6905149" y="2964878"/>
            <a:ext cx="2657155" cy="230832"/>
          </a:xfrm>
          <a:prstGeom prst="rect">
            <a:avLst/>
          </a:prstGeom>
          <a:noFill/>
        </p:spPr>
        <p:txBody>
          <a:bodyPr wrap="square" rtlCol="0">
            <a:spAutoFit/>
          </a:bodyPr>
          <a:lstStyle/>
          <a:p>
            <a:r>
              <a:rPr lang="en-US" sz="900" dirty="0">
                <a:latin typeface="Azo Sans" panose="020B0603030303020204" pitchFamily="34" charset="77"/>
              </a:rPr>
              <a:t>One-color usage (PMS 288)</a:t>
            </a:r>
          </a:p>
        </p:txBody>
      </p:sp>
      <p:pic>
        <p:nvPicPr>
          <p:cNvPr id="4" name="Picture 3" descr="SUNY Polytechnic Institute horizontal secondary  logo - one-color usage (PMS 288)">
            <a:extLst>
              <a:ext uri="{FF2B5EF4-FFF2-40B4-BE49-F238E27FC236}">
                <a16:creationId xmlns:a16="http://schemas.microsoft.com/office/drawing/2014/main" id="{5436B66F-494E-A74F-AB9A-EB010BFF68E7}"/>
              </a:ext>
            </a:extLst>
          </p:cNvPr>
          <p:cNvPicPr>
            <a:picLocks noChangeAspect="1"/>
          </p:cNvPicPr>
          <p:nvPr/>
        </p:nvPicPr>
        <p:blipFill>
          <a:blip r:embed="rId8"/>
          <a:stretch>
            <a:fillRect/>
          </a:stretch>
        </p:blipFill>
        <p:spPr>
          <a:xfrm>
            <a:off x="6994233" y="3377441"/>
            <a:ext cx="2069523" cy="318388"/>
          </a:xfrm>
          <a:prstGeom prst="rect">
            <a:avLst/>
          </a:prstGeom>
        </p:spPr>
      </p:pic>
      <p:pic>
        <p:nvPicPr>
          <p:cNvPr id="25" name="Picture 24" descr="SUNY Polytechnic Institute vertical secondary  logo - one-color usage (PMS 288)">
            <a:extLst>
              <a:ext uri="{FF2B5EF4-FFF2-40B4-BE49-F238E27FC236}">
                <a16:creationId xmlns:a16="http://schemas.microsoft.com/office/drawing/2014/main" id="{A481C3A6-C1D9-F347-A74D-DAF1C0B50967}"/>
              </a:ext>
            </a:extLst>
          </p:cNvPr>
          <p:cNvPicPr>
            <a:picLocks noChangeAspect="1"/>
          </p:cNvPicPr>
          <p:nvPr/>
        </p:nvPicPr>
        <p:blipFill>
          <a:blip r:embed="rId9"/>
          <a:stretch>
            <a:fillRect/>
          </a:stretch>
        </p:blipFill>
        <p:spPr>
          <a:xfrm>
            <a:off x="6883851" y="5190797"/>
            <a:ext cx="1604376" cy="812606"/>
          </a:xfrm>
          <a:prstGeom prst="rect">
            <a:avLst/>
          </a:prstGeom>
        </p:spPr>
      </p:pic>
      <p:sp>
        <p:nvSpPr>
          <p:cNvPr id="26" name="TextBox 25">
            <a:extLst>
              <a:ext uri="{FF2B5EF4-FFF2-40B4-BE49-F238E27FC236}">
                <a16:creationId xmlns:a16="http://schemas.microsoft.com/office/drawing/2014/main" id="{AFF1EEA2-273B-6C43-AC32-32765A20E3C4}"/>
              </a:ext>
            </a:extLst>
          </p:cNvPr>
          <p:cNvSpPr txBox="1"/>
          <p:nvPr/>
        </p:nvSpPr>
        <p:spPr>
          <a:xfrm>
            <a:off x="6716828" y="4669971"/>
            <a:ext cx="2657155" cy="230832"/>
          </a:xfrm>
          <a:prstGeom prst="rect">
            <a:avLst/>
          </a:prstGeom>
          <a:noFill/>
        </p:spPr>
        <p:txBody>
          <a:bodyPr wrap="square" rtlCol="0">
            <a:spAutoFit/>
          </a:bodyPr>
          <a:lstStyle/>
          <a:p>
            <a:r>
              <a:rPr lang="en-US" sz="900" dirty="0">
                <a:latin typeface="Azo Sans" panose="020B0603030303020204" pitchFamily="34" charset="77"/>
              </a:rPr>
              <a:t>One-color usage (PMS 288)</a:t>
            </a:r>
          </a:p>
        </p:txBody>
      </p:sp>
    </p:spTree>
    <p:extLst>
      <p:ext uri="{BB962C8B-B14F-4D97-AF65-F5344CB8AC3E}">
        <p14:creationId xmlns:p14="http://schemas.microsoft.com/office/powerpoint/2010/main" val="3493017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966B1-4644-524B-890F-5035EC91133E}"/>
              </a:ext>
            </a:extLst>
          </p:cNvPr>
          <p:cNvSpPr>
            <a:spLocks noGrp="1"/>
          </p:cNvSpPr>
          <p:nvPr>
            <p:ph type="title"/>
          </p:nvPr>
        </p:nvSpPr>
        <p:spPr/>
        <p:txBody>
          <a:bodyPr/>
          <a:lstStyle/>
          <a:p>
            <a:r>
              <a:rPr lang="en-US" dirty="0"/>
              <a:t>APPROVED WORDMARKS</a:t>
            </a:r>
          </a:p>
        </p:txBody>
      </p:sp>
      <p:cxnSp>
        <p:nvCxnSpPr>
          <p:cNvPr id="6" name="Straight Connector 5">
            <a:extLst>
              <a:ext uri="{FF2B5EF4-FFF2-40B4-BE49-F238E27FC236}">
                <a16:creationId xmlns:a16="http://schemas.microsoft.com/office/drawing/2014/main" id="{F9853605-4AD4-CA4C-8F9B-A04CEFE32554}"/>
              </a:ext>
              <a:ext uri="{C183D7F6-B498-43B3-948B-1728B52AA6E4}">
                <adec:decorative xmlns:adec="http://schemas.microsoft.com/office/drawing/2017/decorative" val="1"/>
              </a:ext>
            </a:extLst>
          </p:cNvPr>
          <p:cNvCxnSpPr/>
          <p:nvPr/>
        </p:nvCxnSpPr>
        <p:spPr>
          <a:xfrm>
            <a:off x="313193" y="3114076"/>
            <a:ext cx="818579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B4A2DEB-96F5-8C4D-A043-6A936F4F0CAA}"/>
              </a:ext>
              <a:ext uri="{C183D7F6-B498-43B3-948B-1728B52AA6E4}">
                <adec:decorative xmlns:adec="http://schemas.microsoft.com/office/drawing/2017/decorative" val="1"/>
              </a:ext>
            </a:extLst>
          </p:cNvPr>
          <p:cNvCxnSpPr/>
          <p:nvPr/>
        </p:nvCxnSpPr>
        <p:spPr>
          <a:xfrm>
            <a:off x="286796" y="4794738"/>
            <a:ext cx="818579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descr="Wordmark - one-color usage (PMS 288)">
            <a:extLst>
              <a:ext uri="{FF2B5EF4-FFF2-40B4-BE49-F238E27FC236}">
                <a16:creationId xmlns:a16="http://schemas.microsoft.com/office/drawing/2014/main" id="{27FFCE0F-E22C-AB4B-B409-4FF566FC27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8379" y="5842328"/>
            <a:ext cx="2507427" cy="340217"/>
          </a:xfrm>
          <a:prstGeom prst="rect">
            <a:avLst/>
          </a:prstGeom>
        </p:spPr>
      </p:pic>
      <p:pic>
        <p:nvPicPr>
          <p:cNvPr id="11" name="Picture 10" descr="Wordmark - reverse usage">
            <a:extLst>
              <a:ext uri="{FF2B5EF4-FFF2-40B4-BE49-F238E27FC236}">
                <a16:creationId xmlns:a16="http://schemas.microsoft.com/office/drawing/2014/main" id="{48E410D8-7D5F-2542-BD5B-4F641CAAE6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5798" y="5756419"/>
            <a:ext cx="2675789" cy="512034"/>
          </a:xfrm>
          <a:prstGeom prst="rect">
            <a:avLst/>
          </a:prstGeom>
        </p:spPr>
      </p:pic>
      <p:pic>
        <p:nvPicPr>
          <p:cNvPr id="12" name="Picture 11" descr="Wordmark - one-color usage (PMS 288)">
            <a:extLst>
              <a:ext uri="{FF2B5EF4-FFF2-40B4-BE49-F238E27FC236}">
                <a16:creationId xmlns:a16="http://schemas.microsoft.com/office/drawing/2014/main" id="{CDE5E73D-F153-AB40-9717-7ADB6AB0B6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1579" y="5842815"/>
            <a:ext cx="2507427" cy="339730"/>
          </a:xfrm>
          <a:prstGeom prst="rect">
            <a:avLst/>
          </a:prstGeom>
        </p:spPr>
      </p:pic>
      <p:sp>
        <p:nvSpPr>
          <p:cNvPr id="18" name="TextBox 17">
            <a:extLst>
              <a:ext uri="{FF2B5EF4-FFF2-40B4-BE49-F238E27FC236}">
                <a16:creationId xmlns:a16="http://schemas.microsoft.com/office/drawing/2014/main" id="{9BC2CA0F-AA3A-AB47-8B8A-4DBE371AAB36}"/>
              </a:ext>
            </a:extLst>
          </p:cNvPr>
          <p:cNvSpPr txBox="1"/>
          <p:nvPr/>
        </p:nvSpPr>
        <p:spPr>
          <a:xfrm>
            <a:off x="210376" y="5093628"/>
            <a:ext cx="1892250" cy="246221"/>
          </a:xfrm>
          <a:prstGeom prst="rect">
            <a:avLst/>
          </a:prstGeom>
          <a:noFill/>
        </p:spPr>
        <p:txBody>
          <a:bodyPr wrap="square" rtlCol="0">
            <a:spAutoFit/>
          </a:bodyPr>
          <a:lstStyle/>
          <a:p>
            <a:r>
              <a:rPr lang="en-US" sz="1000" b="1" dirty="0">
                <a:solidFill>
                  <a:srgbClr val="002C73"/>
                </a:solidFill>
                <a:latin typeface="Azo Sans" panose="020B0603030303020204" pitchFamily="34" charset="77"/>
              </a:rPr>
              <a:t>Wordmark</a:t>
            </a:r>
          </a:p>
        </p:txBody>
      </p:sp>
      <p:sp>
        <p:nvSpPr>
          <p:cNvPr id="21" name="TextBox 20">
            <a:extLst>
              <a:ext uri="{FF2B5EF4-FFF2-40B4-BE49-F238E27FC236}">
                <a16:creationId xmlns:a16="http://schemas.microsoft.com/office/drawing/2014/main" id="{4CF4D0A3-8C24-2342-AF5D-8474EB026138}"/>
              </a:ext>
            </a:extLst>
          </p:cNvPr>
          <p:cNvSpPr txBox="1"/>
          <p:nvPr/>
        </p:nvSpPr>
        <p:spPr>
          <a:xfrm>
            <a:off x="358379" y="5329261"/>
            <a:ext cx="1744247" cy="369332"/>
          </a:xfrm>
          <a:prstGeom prst="rect">
            <a:avLst/>
          </a:prstGeom>
          <a:noFill/>
        </p:spPr>
        <p:txBody>
          <a:bodyPr wrap="square" rtlCol="0">
            <a:spAutoFit/>
          </a:bodyPr>
          <a:lstStyle/>
          <a:p>
            <a:r>
              <a:rPr lang="en-US" sz="900" b="1" dirty="0">
                <a:latin typeface="Azo Sans" panose="020B0603030303020204" pitchFamily="34" charset="77"/>
              </a:rPr>
              <a:t>One-color usage</a:t>
            </a:r>
          </a:p>
          <a:p>
            <a:r>
              <a:rPr lang="en-US" sz="900" dirty="0">
                <a:latin typeface="Azo Sans" panose="020B0603030303020204" pitchFamily="34" charset="77"/>
              </a:rPr>
              <a:t>PMS 288</a:t>
            </a:r>
          </a:p>
        </p:txBody>
      </p:sp>
      <p:sp>
        <p:nvSpPr>
          <p:cNvPr id="22" name="TextBox 21">
            <a:extLst>
              <a:ext uri="{FF2B5EF4-FFF2-40B4-BE49-F238E27FC236}">
                <a16:creationId xmlns:a16="http://schemas.microsoft.com/office/drawing/2014/main" id="{28A9805E-BABD-AD42-BCFA-63D86574E18C}"/>
              </a:ext>
            </a:extLst>
          </p:cNvPr>
          <p:cNvSpPr txBox="1"/>
          <p:nvPr/>
        </p:nvSpPr>
        <p:spPr>
          <a:xfrm>
            <a:off x="3030175" y="5328652"/>
            <a:ext cx="1744247" cy="369332"/>
          </a:xfrm>
          <a:prstGeom prst="rect">
            <a:avLst/>
          </a:prstGeom>
          <a:noFill/>
        </p:spPr>
        <p:txBody>
          <a:bodyPr wrap="square" rtlCol="0">
            <a:spAutoFit/>
          </a:bodyPr>
          <a:lstStyle/>
          <a:p>
            <a:r>
              <a:rPr lang="en-US" sz="900" b="1" dirty="0">
                <a:latin typeface="Azo Sans" panose="020B0603030303020204" pitchFamily="34" charset="77"/>
              </a:rPr>
              <a:t>Reverse usage</a:t>
            </a:r>
          </a:p>
          <a:p>
            <a:r>
              <a:rPr lang="en-US" sz="900" dirty="0">
                <a:latin typeface="Azo Sans" panose="020B0603030303020204" pitchFamily="34" charset="77"/>
              </a:rPr>
              <a:t>White</a:t>
            </a:r>
          </a:p>
        </p:txBody>
      </p:sp>
      <p:sp>
        <p:nvSpPr>
          <p:cNvPr id="23" name="TextBox 22">
            <a:extLst>
              <a:ext uri="{FF2B5EF4-FFF2-40B4-BE49-F238E27FC236}">
                <a16:creationId xmlns:a16="http://schemas.microsoft.com/office/drawing/2014/main" id="{64BB02AE-C7A5-5A47-8A2C-9EE225F06F5E}"/>
              </a:ext>
            </a:extLst>
          </p:cNvPr>
          <p:cNvSpPr txBox="1"/>
          <p:nvPr/>
        </p:nvSpPr>
        <p:spPr>
          <a:xfrm>
            <a:off x="5986447" y="5328652"/>
            <a:ext cx="1744247" cy="369332"/>
          </a:xfrm>
          <a:prstGeom prst="rect">
            <a:avLst/>
          </a:prstGeom>
          <a:noFill/>
        </p:spPr>
        <p:txBody>
          <a:bodyPr wrap="square" rtlCol="0">
            <a:spAutoFit/>
          </a:bodyPr>
          <a:lstStyle/>
          <a:p>
            <a:r>
              <a:rPr lang="en-US" sz="900" b="1" dirty="0">
                <a:latin typeface="Azo Sans" panose="020B0603030303020204" pitchFamily="34" charset="77"/>
              </a:rPr>
              <a:t>Black-only usage</a:t>
            </a:r>
          </a:p>
          <a:p>
            <a:r>
              <a:rPr lang="en-US" sz="900" dirty="0">
                <a:latin typeface="Azo Sans" panose="020B0603030303020204" pitchFamily="34" charset="77"/>
              </a:rPr>
              <a:t>Black</a:t>
            </a:r>
          </a:p>
        </p:txBody>
      </p:sp>
      <p:pic>
        <p:nvPicPr>
          <p:cNvPr id="9" name="Picture 8" descr="Abbreviated wordmark - one-color usage (PMS 288)">
            <a:extLst>
              <a:ext uri="{FF2B5EF4-FFF2-40B4-BE49-F238E27FC236}">
                <a16:creationId xmlns:a16="http://schemas.microsoft.com/office/drawing/2014/main" id="{EB0D7F20-E6DC-A045-8F1C-D0C9F93B56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5530" y="4090403"/>
            <a:ext cx="2554376" cy="381357"/>
          </a:xfrm>
          <a:prstGeom prst="rect">
            <a:avLst/>
          </a:prstGeom>
        </p:spPr>
      </p:pic>
      <p:pic>
        <p:nvPicPr>
          <p:cNvPr id="13" name="Picture 12" descr="Abbreviated wordmark - reverse usage ">
            <a:extLst>
              <a:ext uri="{FF2B5EF4-FFF2-40B4-BE49-F238E27FC236}">
                <a16:creationId xmlns:a16="http://schemas.microsoft.com/office/drawing/2014/main" id="{F1702D68-40D3-0849-A479-8300FEAFEEE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71850" y="3973368"/>
            <a:ext cx="2486139" cy="518188"/>
          </a:xfrm>
          <a:prstGeom prst="rect">
            <a:avLst/>
          </a:prstGeom>
        </p:spPr>
      </p:pic>
      <p:pic>
        <p:nvPicPr>
          <p:cNvPr id="8" name="Picture 7" descr="Abbreviated wordmark - one-color usage (black)">
            <a:extLst>
              <a:ext uri="{FF2B5EF4-FFF2-40B4-BE49-F238E27FC236}">
                <a16:creationId xmlns:a16="http://schemas.microsoft.com/office/drawing/2014/main" id="{65BF8A01-1D5D-C545-8B8E-F59BC29D866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62867" y="4046877"/>
            <a:ext cx="2486139" cy="371170"/>
          </a:xfrm>
          <a:prstGeom prst="rect">
            <a:avLst/>
          </a:prstGeom>
        </p:spPr>
      </p:pic>
      <p:sp>
        <p:nvSpPr>
          <p:cNvPr id="17" name="TextBox 16">
            <a:extLst>
              <a:ext uri="{FF2B5EF4-FFF2-40B4-BE49-F238E27FC236}">
                <a16:creationId xmlns:a16="http://schemas.microsoft.com/office/drawing/2014/main" id="{D7EB791D-53F3-3B44-8527-E4D599584511}"/>
              </a:ext>
            </a:extLst>
          </p:cNvPr>
          <p:cNvSpPr txBox="1"/>
          <p:nvPr/>
        </p:nvSpPr>
        <p:spPr>
          <a:xfrm>
            <a:off x="210376" y="3333285"/>
            <a:ext cx="1892250" cy="246221"/>
          </a:xfrm>
          <a:prstGeom prst="rect">
            <a:avLst/>
          </a:prstGeom>
          <a:noFill/>
        </p:spPr>
        <p:txBody>
          <a:bodyPr wrap="square" rtlCol="0">
            <a:spAutoFit/>
          </a:bodyPr>
          <a:lstStyle/>
          <a:p>
            <a:r>
              <a:rPr lang="en-US" sz="1000" b="1" dirty="0">
                <a:solidFill>
                  <a:srgbClr val="002C73"/>
                </a:solidFill>
                <a:latin typeface="Azo Sans" panose="020B0603030303020204" pitchFamily="34" charset="77"/>
              </a:rPr>
              <a:t>Abbreviated Wordmark</a:t>
            </a:r>
          </a:p>
        </p:txBody>
      </p:sp>
      <p:sp>
        <p:nvSpPr>
          <p:cNvPr id="24" name="TextBox 23">
            <a:extLst>
              <a:ext uri="{FF2B5EF4-FFF2-40B4-BE49-F238E27FC236}">
                <a16:creationId xmlns:a16="http://schemas.microsoft.com/office/drawing/2014/main" id="{D1E6CCA2-F278-714A-807D-E8FD911CC586}"/>
              </a:ext>
            </a:extLst>
          </p:cNvPr>
          <p:cNvSpPr txBox="1"/>
          <p:nvPr/>
        </p:nvSpPr>
        <p:spPr>
          <a:xfrm>
            <a:off x="210376" y="3558100"/>
            <a:ext cx="1744247" cy="369332"/>
          </a:xfrm>
          <a:prstGeom prst="rect">
            <a:avLst/>
          </a:prstGeom>
          <a:noFill/>
        </p:spPr>
        <p:txBody>
          <a:bodyPr wrap="square" rtlCol="0">
            <a:spAutoFit/>
          </a:bodyPr>
          <a:lstStyle/>
          <a:p>
            <a:r>
              <a:rPr lang="en-US" sz="900" b="1" dirty="0">
                <a:latin typeface="Azo Sans" panose="020B0603030303020204" pitchFamily="34" charset="77"/>
              </a:rPr>
              <a:t>One-color usage</a:t>
            </a:r>
          </a:p>
          <a:p>
            <a:r>
              <a:rPr lang="en-US" sz="900" dirty="0">
                <a:latin typeface="Azo Sans" panose="020B0603030303020204" pitchFamily="34" charset="77"/>
              </a:rPr>
              <a:t>PMS 288</a:t>
            </a:r>
          </a:p>
        </p:txBody>
      </p:sp>
      <p:sp>
        <p:nvSpPr>
          <p:cNvPr id="25" name="TextBox 24">
            <a:extLst>
              <a:ext uri="{FF2B5EF4-FFF2-40B4-BE49-F238E27FC236}">
                <a16:creationId xmlns:a16="http://schemas.microsoft.com/office/drawing/2014/main" id="{F83631C3-52DD-EC4D-9FDB-EA5415BBC46D}"/>
              </a:ext>
            </a:extLst>
          </p:cNvPr>
          <p:cNvSpPr txBox="1"/>
          <p:nvPr/>
        </p:nvSpPr>
        <p:spPr>
          <a:xfrm>
            <a:off x="3106594" y="3557987"/>
            <a:ext cx="1744247" cy="369332"/>
          </a:xfrm>
          <a:prstGeom prst="rect">
            <a:avLst/>
          </a:prstGeom>
          <a:noFill/>
        </p:spPr>
        <p:txBody>
          <a:bodyPr wrap="square" rtlCol="0">
            <a:spAutoFit/>
          </a:bodyPr>
          <a:lstStyle/>
          <a:p>
            <a:r>
              <a:rPr lang="en-US" sz="900" b="1" dirty="0">
                <a:latin typeface="Azo Sans" panose="020B0603030303020204" pitchFamily="34" charset="77"/>
              </a:rPr>
              <a:t>Reverse usage</a:t>
            </a:r>
          </a:p>
          <a:p>
            <a:r>
              <a:rPr lang="en-US" sz="900" dirty="0">
                <a:latin typeface="Azo Sans" panose="020B0603030303020204" pitchFamily="34" charset="77"/>
              </a:rPr>
              <a:t>White</a:t>
            </a:r>
          </a:p>
        </p:txBody>
      </p:sp>
      <p:sp>
        <p:nvSpPr>
          <p:cNvPr id="26" name="TextBox 25">
            <a:extLst>
              <a:ext uri="{FF2B5EF4-FFF2-40B4-BE49-F238E27FC236}">
                <a16:creationId xmlns:a16="http://schemas.microsoft.com/office/drawing/2014/main" id="{3AC3E9D2-5253-924D-B35B-A43D0EB474A8}"/>
              </a:ext>
            </a:extLst>
          </p:cNvPr>
          <p:cNvSpPr txBox="1"/>
          <p:nvPr/>
        </p:nvSpPr>
        <p:spPr>
          <a:xfrm>
            <a:off x="6002812" y="3557987"/>
            <a:ext cx="1744247" cy="369332"/>
          </a:xfrm>
          <a:prstGeom prst="rect">
            <a:avLst/>
          </a:prstGeom>
          <a:noFill/>
        </p:spPr>
        <p:txBody>
          <a:bodyPr wrap="square" rtlCol="0">
            <a:spAutoFit/>
          </a:bodyPr>
          <a:lstStyle/>
          <a:p>
            <a:r>
              <a:rPr lang="en-US" sz="900" b="1" dirty="0">
                <a:latin typeface="Azo Sans" panose="020B0603030303020204" pitchFamily="34" charset="77"/>
              </a:rPr>
              <a:t>Black-only usage</a:t>
            </a:r>
          </a:p>
          <a:p>
            <a:r>
              <a:rPr lang="en-US" sz="900" dirty="0">
                <a:latin typeface="Azo Sans" panose="020B0603030303020204" pitchFamily="34" charset="77"/>
              </a:rPr>
              <a:t>Black</a:t>
            </a:r>
          </a:p>
        </p:txBody>
      </p:sp>
      <p:pic>
        <p:nvPicPr>
          <p:cNvPr id="5" name="Picture 4" descr="Abbreviated stacked wordmark - one-color usage (PMS 288)">
            <a:extLst>
              <a:ext uri="{FF2B5EF4-FFF2-40B4-BE49-F238E27FC236}">
                <a16:creationId xmlns:a16="http://schemas.microsoft.com/office/drawing/2014/main" id="{A6B4B4CF-8CD1-B14D-AB7E-FE863356AA5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64250" y="1986993"/>
            <a:ext cx="1603736" cy="935513"/>
          </a:xfrm>
          <a:prstGeom prst="rect">
            <a:avLst/>
          </a:prstGeom>
        </p:spPr>
      </p:pic>
      <p:pic>
        <p:nvPicPr>
          <p:cNvPr id="15" name="Picture 14" descr="Abbreviated stacked wordmark - reverse usage">
            <a:extLst>
              <a:ext uri="{FF2B5EF4-FFF2-40B4-BE49-F238E27FC236}">
                <a16:creationId xmlns:a16="http://schemas.microsoft.com/office/drawing/2014/main" id="{2926903D-1FD4-0F49-BAA6-989F11EAA4A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11597" y="1958835"/>
            <a:ext cx="1675073" cy="1071268"/>
          </a:xfrm>
          <a:prstGeom prst="rect">
            <a:avLst/>
          </a:prstGeom>
        </p:spPr>
      </p:pic>
      <p:pic>
        <p:nvPicPr>
          <p:cNvPr id="4" name="Picture 3" descr="Abbreviated stacked wordmark - one-color usage (black)">
            <a:extLst>
              <a:ext uri="{FF2B5EF4-FFF2-40B4-BE49-F238E27FC236}">
                <a16:creationId xmlns:a16="http://schemas.microsoft.com/office/drawing/2014/main" id="{023BA52F-D47D-A04E-A0BA-9F5DB843B78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922658" y="1960180"/>
            <a:ext cx="1626348" cy="957281"/>
          </a:xfrm>
          <a:prstGeom prst="rect">
            <a:avLst/>
          </a:prstGeom>
        </p:spPr>
      </p:pic>
      <p:sp>
        <p:nvSpPr>
          <p:cNvPr id="16" name="TextBox 15">
            <a:extLst>
              <a:ext uri="{FF2B5EF4-FFF2-40B4-BE49-F238E27FC236}">
                <a16:creationId xmlns:a16="http://schemas.microsoft.com/office/drawing/2014/main" id="{12E7ED49-4163-0F40-9D24-18BDAEED5E5A}"/>
              </a:ext>
            </a:extLst>
          </p:cNvPr>
          <p:cNvSpPr txBox="1"/>
          <p:nvPr/>
        </p:nvSpPr>
        <p:spPr>
          <a:xfrm>
            <a:off x="210376" y="1470235"/>
            <a:ext cx="2213104" cy="246221"/>
          </a:xfrm>
          <a:prstGeom prst="rect">
            <a:avLst/>
          </a:prstGeom>
          <a:noFill/>
        </p:spPr>
        <p:txBody>
          <a:bodyPr wrap="square" rtlCol="0">
            <a:spAutoFit/>
          </a:bodyPr>
          <a:lstStyle/>
          <a:p>
            <a:r>
              <a:rPr lang="en-US" sz="1000" b="1" dirty="0">
                <a:solidFill>
                  <a:srgbClr val="002C73"/>
                </a:solidFill>
                <a:latin typeface="Azo Sans" panose="020B0603030303020204" pitchFamily="34" charset="77"/>
              </a:rPr>
              <a:t>Abbreviated Wordmark Stacked</a:t>
            </a:r>
          </a:p>
        </p:txBody>
      </p:sp>
      <p:sp>
        <p:nvSpPr>
          <p:cNvPr id="27" name="TextBox 26">
            <a:extLst>
              <a:ext uri="{FF2B5EF4-FFF2-40B4-BE49-F238E27FC236}">
                <a16:creationId xmlns:a16="http://schemas.microsoft.com/office/drawing/2014/main" id="{15C272E6-BB4A-1842-8764-975B8CDC5521}"/>
              </a:ext>
            </a:extLst>
          </p:cNvPr>
          <p:cNvSpPr txBox="1"/>
          <p:nvPr/>
        </p:nvSpPr>
        <p:spPr>
          <a:xfrm>
            <a:off x="224471" y="1929052"/>
            <a:ext cx="1744247" cy="369332"/>
          </a:xfrm>
          <a:prstGeom prst="rect">
            <a:avLst/>
          </a:prstGeom>
          <a:noFill/>
        </p:spPr>
        <p:txBody>
          <a:bodyPr wrap="square" rtlCol="0">
            <a:spAutoFit/>
          </a:bodyPr>
          <a:lstStyle/>
          <a:p>
            <a:r>
              <a:rPr lang="en-US" sz="900" b="1" dirty="0">
                <a:latin typeface="Azo Sans" panose="020B0603030303020204" pitchFamily="34" charset="77"/>
              </a:rPr>
              <a:t>One-color usage</a:t>
            </a:r>
          </a:p>
          <a:p>
            <a:r>
              <a:rPr lang="en-US" sz="900" dirty="0">
                <a:latin typeface="Azo Sans" panose="020B0603030303020204" pitchFamily="34" charset="77"/>
              </a:rPr>
              <a:t>PMS 288</a:t>
            </a:r>
          </a:p>
        </p:txBody>
      </p:sp>
      <p:sp>
        <p:nvSpPr>
          <p:cNvPr id="28" name="TextBox 27">
            <a:extLst>
              <a:ext uri="{FF2B5EF4-FFF2-40B4-BE49-F238E27FC236}">
                <a16:creationId xmlns:a16="http://schemas.microsoft.com/office/drawing/2014/main" id="{69773947-3D72-A34B-A0AC-10FC463A757C}"/>
              </a:ext>
            </a:extLst>
          </p:cNvPr>
          <p:cNvSpPr txBox="1"/>
          <p:nvPr/>
        </p:nvSpPr>
        <p:spPr>
          <a:xfrm>
            <a:off x="3012329" y="1935743"/>
            <a:ext cx="1744247" cy="369332"/>
          </a:xfrm>
          <a:prstGeom prst="rect">
            <a:avLst/>
          </a:prstGeom>
          <a:noFill/>
        </p:spPr>
        <p:txBody>
          <a:bodyPr wrap="square" rtlCol="0">
            <a:spAutoFit/>
          </a:bodyPr>
          <a:lstStyle/>
          <a:p>
            <a:r>
              <a:rPr lang="en-US" sz="900" b="1" dirty="0">
                <a:latin typeface="Azo Sans" panose="020B0603030303020204" pitchFamily="34" charset="77"/>
              </a:rPr>
              <a:t>Reverse usage</a:t>
            </a:r>
          </a:p>
          <a:p>
            <a:r>
              <a:rPr lang="en-US" sz="900" dirty="0">
                <a:latin typeface="Azo Sans" panose="020B0603030303020204" pitchFamily="34" charset="77"/>
              </a:rPr>
              <a:t>White</a:t>
            </a:r>
          </a:p>
        </p:txBody>
      </p:sp>
      <p:sp>
        <p:nvSpPr>
          <p:cNvPr id="29" name="TextBox 28">
            <a:extLst>
              <a:ext uri="{FF2B5EF4-FFF2-40B4-BE49-F238E27FC236}">
                <a16:creationId xmlns:a16="http://schemas.microsoft.com/office/drawing/2014/main" id="{B9B3DB25-B830-8940-9E33-ECBED04B95EF}"/>
              </a:ext>
            </a:extLst>
          </p:cNvPr>
          <p:cNvSpPr txBox="1"/>
          <p:nvPr/>
        </p:nvSpPr>
        <p:spPr>
          <a:xfrm>
            <a:off x="5884006" y="1931235"/>
            <a:ext cx="1744247" cy="369332"/>
          </a:xfrm>
          <a:prstGeom prst="rect">
            <a:avLst/>
          </a:prstGeom>
          <a:noFill/>
        </p:spPr>
        <p:txBody>
          <a:bodyPr wrap="square" rtlCol="0">
            <a:spAutoFit/>
          </a:bodyPr>
          <a:lstStyle/>
          <a:p>
            <a:r>
              <a:rPr lang="en-US" sz="900" b="1" dirty="0">
                <a:latin typeface="Azo Sans" panose="020B0603030303020204" pitchFamily="34" charset="77"/>
              </a:rPr>
              <a:t>Black-only usage</a:t>
            </a:r>
          </a:p>
          <a:p>
            <a:r>
              <a:rPr lang="en-US" sz="900" dirty="0">
                <a:latin typeface="Azo Sans" panose="020B0603030303020204" pitchFamily="34" charset="77"/>
              </a:rPr>
              <a:t>Black</a:t>
            </a:r>
          </a:p>
        </p:txBody>
      </p:sp>
    </p:spTree>
    <p:extLst>
      <p:ext uri="{BB962C8B-B14F-4D97-AF65-F5344CB8AC3E}">
        <p14:creationId xmlns:p14="http://schemas.microsoft.com/office/powerpoint/2010/main" val="1610532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2865</TotalTime>
  <Words>5318</Words>
  <Application>Microsoft Macintosh PowerPoint</Application>
  <PresentationFormat>On-screen Show (4:3)</PresentationFormat>
  <Paragraphs>357</Paragraphs>
  <Slides>32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Azo Sans</vt:lpstr>
      <vt:lpstr>Calibri</vt:lpstr>
      <vt:lpstr>Friz Quadrata</vt:lpstr>
      <vt:lpstr>Garamond</vt:lpstr>
      <vt:lpstr>Helvetica Neue</vt:lpstr>
      <vt:lpstr>Office Theme</vt:lpstr>
      <vt:lpstr>University Brand Guide</vt:lpstr>
      <vt:lpstr>Introduction</vt:lpstr>
      <vt:lpstr>TABLE OF CONTENTS</vt:lpstr>
      <vt:lpstr>Design + Identity</vt:lpstr>
      <vt:lpstr>UNIVERSITY COLORS</vt:lpstr>
      <vt:lpstr>COLLEGE SEAL</vt:lpstr>
      <vt:lpstr>APPROVED LOGOS</vt:lpstr>
      <vt:lpstr>APPROVED LOGOS</vt:lpstr>
      <vt:lpstr>APPROVED WORDMARKS</vt:lpstr>
      <vt:lpstr>APPROVED COLLEGE LOGOS</vt:lpstr>
      <vt:lpstr>INCORRECT LOGO USAGE</vt:lpstr>
      <vt:lpstr>LOGO SPACING + SIZING</vt:lpstr>
      <vt:lpstr>TYPOGRAPHY</vt:lpstr>
      <vt:lpstr>ATHLETICS</vt:lpstr>
      <vt:lpstr>POWERPOINT TEMPLATE</vt:lpstr>
      <vt:lpstr>STATIONERY</vt:lpstr>
      <vt:lpstr>BUSINESS CARDS</vt:lpstr>
      <vt:lpstr>EMAIL SIGNATURES</vt:lpstr>
      <vt:lpstr>Digital  Communications  Guide</vt:lpstr>
      <vt:lpstr>WEBSITE CONTENT UPDATES + ANNOUNCEMENT REQUESTS</vt:lpstr>
      <vt:lpstr>WEBSITE DIRECTORY</vt:lpstr>
      <vt:lpstr>SOCIAL MEDIA GUIDELINES</vt:lpstr>
      <vt:lpstr>Style + Usage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 Haacker</dc:creator>
  <cp:lastModifiedBy>Michelle George</cp:lastModifiedBy>
  <cp:revision>131</cp:revision>
  <dcterms:created xsi:type="dcterms:W3CDTF">2015-04-23T18:18:58Z</dcterms:created>
  <dcterms:modified xsi:type="dcterms:W3CDTF">2024-01-31T20:23:41Z</dcterms:modified>
</cp:coreProperties>
</file>