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56" r:id="rId20"/>
    <p:sldId id="282" r:id="rId21"/>
    <p:sldId id="283" r:id="rId22"/>
    <p:sldId id="284" r:id="rId23"/>
    <p:sldId id="258" r:id="rId24"/>
    <p:sldId id="285" r:id="rId25"/>
    <p:sldId id="286" r:id="rId26"/>
    <p:sldId id="287" r:id="rId27"/>
    <p:sldId id="259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260" r:id="rId42"/>
    <p:sldId id="301" r:id="rId43"/>
    <p:sldId id="302" r:id="rId44"/>
    <p:sldId id="303" r:id="rId45"/>
    <p:sldId id="261" r:id="rId46"/>
    <p:sldId id="304" r:id="rId47"/>
    <p:sldId id="309" r:id="rId48"/>
    <p:sldId id="305" r:id="rId49"/>
    <p:sldId id="306" r:id="rId50"/>
    <p:sldId id="308" r:id="rId51"/>
    <p:sldId id="307" r:id="rId52"/>
    <p:sldId id="310" r:id="rId53"/>
    <p:sldId id="262" r:id="rId54"/>
    <p:sldId id="311" r:id="rId55"/>
    <p:sldId id="312" r:id="rId56"/>
    <p:sldId id="313" r:id="rId57"/>
    <p:sldId id="315" r:id="rId58"/>
    <p:sldId id="263" r:id="rId59"/>
    <p:sldId id="264" r:id="rId6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686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75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96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7225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68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0126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68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433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77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6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1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1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9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19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0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39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60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67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ny.edu/complianc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5" Type="http://schemas.openxmlformats.org/officeDocument/2006/relationships/hyperlink" Target="http://projectsunlight.ny.gov/" TargetMode="External"/><Relationship Id="rId4" Type="http://schemas.openxmlformats.org/officeDocument/2006/relationships/hyperlink" Target="mailto:projectsunlight@suny.edu" TargetMode="Externa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5503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748" y="1861063"/>
            <a:ext cx="6400800" cy="289178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Project </a:t>
            </a:r>
            <a:r>
              <a:rPr lang="en-US" sz="3600" b="1" dirty="0" smtClean="0">
                <a:solidFill>
                  <a:srgbClr val="FFFF00"/>
                </a:solidFill>
              </a:rPr>
              <a:t>Sunlight </a:t>
            </a:r>
            <a:r>
              <a:rPr lang="en-US" sz="3600" b="1" dirty="0">
                <a:solidFill>
                  <a:schemeClr val="tx1"/>
                </a:solidFill>
              </a:rPr>
              <a:t>&amp; Its Impact on SUNY Poly</a:t>
            </a:r>
          </a:p>
          <a:p>
            <a:endParaRPr lang="en-US" sz="18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November 2015</a:t>
            </a:r>
          </a:p>
          <a:p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97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Project sunlight: </a:t>
            </a:r>
            <a:r>
              <a:rPr lang="en-US" sz="3200" b="1" dirty="0" smtClean="0">
                <a:solidFill>
                  <a:srgbClr val="002060"/>
                </a:solidFill>
              </a:rPr>
              <a:t>who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</a:rPr>
              <a:t>does not </a:t>
            </a:r>
            <a:r>
              <a:rPr lang="en-US" sz="3200" b="1" dirty="0" smtClean="0">
                <a:solidFill>
                  <a:srgbClr val="002060"/>
                </a:solidFill>
              </a:rPr>
              <a:t>report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Elected officials, executive or legislative </a:t>
            </a:r>
            <a:r>
              <a:rPr lang="en-US" sz="2800" dirty="0" smtClean="0">
                <a:solidFill>
                  <a:srgbClr val="002060"/>
                </a:solidFill>
              </a:rPr>
              <a:t>employees or judges or employees of the judiciary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Inmates and parolees </a:t>
            </a:r>
            <a:r>
              <a:rPr lang="en-US" sz="2800" dirty="0" smtClean="0">
                <a:solidFill>
                  <a:srgbClr val="002060"/>
                </a:solidFill>
              </a:rPr>
              <a:t>and their representatives before criminal justice state entities regarding their supervision and/or conditions of confinement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Representatives of the </a:t>
            </a:r>
            <a:r>
              <a:rPr lang="en-US" sz="2800" b="1" dirty="0" smtClean="0">
                <a:solidFill>
                  <a:srgbClr val="002060"/>
                </a:solidFill>
              </a:rPr>
              <a:t>media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Persons </a:t>
            </a:r>
            <a:r>
              <a:rPr lang="en-US" sz="2800" b="1" dirty="0" smtClean="0">
                <a:solidFill>
                  <a:srgbClr val="002060"/>
                </a:solidFill>
              </a:rPr>
              <a:t>under</a:t>
            </a:r>
            <a:r>
              <a:rPr lang="en-US" sz="2800" dirty="0" smtClean="0">
                <a:solidFill>
                  <a:srgbClr val="002060"/>
                </a:solidFill>
              </a:rPr>
              <a:t> the age of </a:t>
            </a:r>
            <a:r>
              <a:rPr lang="en-US" sz="2800" b="1" dirty="0" smtClean="0">
                <a:solidFill>
                  <a:srgbClr val="002060"/>
                </a:solidFill>
              </a:rPr>
              <a:t>18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37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Project sunlight: </a:t>
            </a:r>
            <a:r>
              <a:rPr lang="en-US" sz="3200" b="1" dirty="0" smtClean="0">
                <a:solidFill>
                  <a:srgbClr val="002060"/>
                </a:solidFill>
              </a:rPr>
              <a:t>who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</a:rPr>
              <a:t>does not </a:t>
            </a:r>
            <a:r>
              <a:rPr lang="en-US" sz="3200" b="1" dirty="0" smtClean="0">
                <a:solidFill>
                  <a:srgbClr val="002060"/>
                </a:solidFill>
              </a:rPr>
              <a:t>report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Medical practitioners </a:t>
            </a:r>
            <a:r>
              <a:rPr lang="en-US" sz="2800" dirty="0" smtClean="0">
                <a:solidFill>
                  <a:srgbClr val="002060"/>
                </a:solidFill>
              </a:rPr>
              <a:t>at SUNY medical institutions (unless they are acting in the capacity as a SUNY Administrator)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SUNY Hospitals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SUNY Optometry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UB Dental School</a:t>
            </a:r>
          </a:p>
        </p:txBody>
      </p:sp>
    </p:spTree>
    <p:extLst>
      <p:ext uri="{BB962C8B-B14F-4D97-AF65-F5344CB8AC3E}">
        <p14:creationId xmlns:p14="http://schemas.microsoft.com/office/powerpoint/2010/main" val="143144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Project sunlight: </a:t>
            </a:r>
            <a:r>
              <a:rPr lang="en-US" sz="3200" b="1" dirty="0" smtClean="0">
                <a:solidFill>
                  <a:srgbClr val="002060"/>
                </a:solidFill>
              </a:rPr>
              <a:t>when to report by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Time Requirement: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Appearances must be reported to the Procurement Office within </a:t>
            </a:r>
            <a:r>
              <a:rPr lang="en-US" sz="2800" b="1" dirty="0" smtClean="0">
                <a:solidFill>
                  <a:srgbClr val="002060"/>
                </a:solidFill>
              </a:rPr>
              <a:t>three (3) business days </a:t>
            </a:r>
            <a:r>
              <a:rPr lang="en-US" sz="2800" dirty="0" smtClean="0">
                <a:solidFill>
                  <a:srgbClr val="002060"/>
                </a:solidFill>
              </a:rPr>
              <a:t>of the Appearance.</a:t>
            </a:r>
            <a:r>
              <a:rPr lang="en-US" sz="2800" b="1" dirty="0" smtClean="0">
                <a:solidFill>
                  <a:srgbClr val="002060"/>
                </a:solidFill>
              </a:rPr>
              <a:t>  </a:t>
            </a:r>
            <a:r>
              <a:rPr lang="en-US" sz="2800" dirty="0" smtClean="0">
                <a:solidFill>
                  <a:srgbClr val="002060"/>
                </a:solidFill>
              </a:rPr>
              <a:t>This allows the Procurement Office to enter the Appearance into the database within the </a:t>
            </a:r>
            <a:r>
              <a:rPr lang="en-US" sz="2800" b="1" dirty="0" smtClean="0">
                <a:solidFill>
                  <a:srgbClr val="002060"/>
                </a:solidFill>
              </a:rPr>
              <a:t>five (5) business day</a:t>
            </a:r>
            <a:r>
              <a:rPr lang="en-US" sz="2800" dirty="0" smtClean="0">
                <a:solidFill>
                  <a:srgbClr val="002060"/>
                </a:solidFill>
              </a:rPr>
              <a:t> requirement.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40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Project sunlight: </a:t>
            </a:r>
            <a:r>
              <a:rPr lang="en-US" sz="3200" b="1" dirty="0" smtClean="0">
                <a:solidFill>
                  <a:srgbClr val="002060"/>
                </a:solidFill>
              </a:rPr>
              <a:t>what to report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The Law only wants you to report </a:t>
            </a:r>
            <a:r>
              <a:rPr lang="en-US" sz="2800" b="1" u="sng" dirty="0" smtClean="0">
                <a:solidFill>
                  <a:srgbClr val="002060"/>
                </a:solidFill>
              </a:rPr>
              <a:t>Pre-Contract</a:t>
            </a:r>
            <a:r>
              <a:rPr lang="en-US" sz="2800" b="1" dirty="0" smtClean="0">
                <a:solidFill>
                  <a:srgbClr val="002060"/>
                </a:solidFill>
              </a:rPr>
              <a:t> Appearances: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Once a contract is in place, reporting is not required unless your meeting is ‘outside the scope’ of the existing contract.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Why</a:t>
            </a:r>
            <a:r>
              <a:rPr lang="en-US" sz="2800" dirty="0" smtClean="0">
                <a:solidFill>
                  <a:srgbClr val="002060"/>
                </a:solidFill>
              </a:rPr>
              <a:t>: Who SUNY Poly/State entities contract with is already made public.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98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Project sunlight: </a:t>
            </a:r>
            <a:r>
              <a:rPr lang="en-US" sz="3200" b="1" dirty="0" smtClean="0">
                <a:solidFill>
                  <a:srgbClr val="002060"/>
                </a:solidFill>
              </a:rPr>
              <a:t>what must be reported – how much $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Amount Threshold: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Must ONLY report Appearances that could result in a purchase/contract of $25,000 or more in goods and/or services.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If you don’t know how much the value of the procurement/contract will be, you must </a:t>
            </a:r>
            <a:r>
              <a:rPr lang="en-US" sz="2800" b="1" dirty="0" smtClean="0">
                <a:solidFill>
                  <a:srgbClr val="002060"/>
                </a:solidFill>
              </a:rPr>
              <a:t>err on the side of reporting.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You </a:t>
            </a:r>
            <a:r>
              <a:rPr lang="en-US" sz="2800" b="1" dirty="0" smtClean="0">
                <a:solidFill>
                  <a:srgbClr val="002060"/>
                </a:solidFill>
              </a:rPr>
              <a:t>DO NOT </a:t>
            </a:r>
            <a:r>
              <a:rPr lang="en-US" sz="2800" dirty="0" smtClean="0">
                <a:solidFill>
                  <a:srgbClr val="002060"/>
                </a:solidFill>
              </a:rPr>
              <a:t>need to aggregate purchases in the absence of a contract.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33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What is a </a:t>
            </a:r>
            <a:r>
              <a:rPr lang="en-US" sz="32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200" b="1" dirty="0" smtClean="0">
                <a:solidFill>
                  <a:srgbClr val="002060"/>
                </a:solidFill>
              </a:rPr>
              <a:t>Appearance?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Appearance: </a:t>
            </a:r>
            <a:r>
              <a:rPr lang="en-US" sz="2800" dirty="0" smtClean="0">
                <a:solidFill>
                  <a:srgbClr val="002060"/>
                </a:solidFill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u="sng" dirty="0" smtClean="0">
                <a:solidFill>
                  <a:srgbClr val="002060"/>
                </a:solidFill>
              </a:rPr>
              <a:t>substantive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interaction that is </a:t>
            </a:r>
            <a:r>
              <a:rPr lang="en-US" sz="2800" b="1" u="sng" dirty="0" smtClean="0">
                <a:solidFill>
                  <a:srgbClr val="002060"/>
                </a:solidFill>
              </a:rPr>
              <a:t>meant to </a:t>
            </a:r>
            <a:r>
              <a:rPr lang="en-US" sz="2800" dirty="0" smtClean="0">
                <a:solidFill>
                  <a:srgbClr val="002060"/>
                </a:solidFill>
              </a:rPr>
              <a:t>have an </a:t>
            </a:r>
            <a:r>
              <a:rPr lang="en-US" sz="2800" b="1" u="sng" dirty="0" smtClean="0">
                <a:solidFill>
                  <a:srgbClr val="002060"/>
                </a:solidFill>
              </a:rPr>
              <a:t>impact on the decision making process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of a state entity.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rgbClr val="002060"/>
                </a:solidFill>
              </a:rPr>
              <a:t>Non-written communication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In-person meeting; </a:t>
            </a:r>
            <a:r>
              <a:rPr lang="en-US" sz="2800" b="1" u="sng" dirty="0" smtClean="0">
                <a:solidFill>
                  <a:srgbClr val="002060"/>
                </a:solidFill>
              </a:rPr>
              <a:t>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Video conference</a:t>
            </a:r>
            <a:endParaRPr lang="en-US" sz="2800" dirty="0">
              <a:solidFill>
                <a:srgbClr val="002060"/>
              </a:solidFill>
            </a:endParaRPr>
          </a:p>
          <a:p>
            <a:pPr marL="461963" lvl="1" indent="-457200"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rgbClr val="002060"/>
                </a:solidFill>
              </a:rPr>
              <a:t>Between State entity and an outside party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Purely intra-State meetings do not need to be reported.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17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Project sunlight </a:t>
            </a:r>
            <a:r>
              <a:rPr lang="en-US" b="1" dirty="0" smtClean="0">
                <a:solidFill>
                  <a:srgbClr val="002060"/>
                </a:solidFill>
              </a:rPr>
              <a:t>Appearances: interpretations of what must be reported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002060"/>
                </a:solidFill>
              </a:rPr>
              <a:t>Substantive Interaction vs. Ministerial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endParaRPr lang="en-US" sz="2800" b="1" dirty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If the interaction between the SUNY Poly representative and the vendor/advocate is purely informational, reporting is not required.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u="sng" dirty="0" smtClean="0">
                <a:solidFill>
                  <a:srgbClr val="002060"/>
                </a:solidFill>
              </a:rPr>
              <a:t>Example</a:t>
            </a:r>
            <a:r>
              <a:rPr lang="en-US" sz="2800" dirty="0" smtClean="0">
                <a:solidFill>
                  <a:srgbClr val="002060"/>
                </a:solidFill>
              </a:rPr>
              <a:t>: Individuals scheduling a meeting is considered ministerial.</a:t>
            </a:r>
          </a:p>
        </p:txBody>
      </p:sp>
    </p:spTree>
    <p:extLst>
      <p:ext uri="{BB962C8B-B14F-4D97-AF65-F5344CB8AC3E}">
        <p14:creationId xmlns:p14="http://schemas.microsoft.com/office/powerpoint/2010/main" val="104480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Project sunlight </a:t>
            </a:r>
            <a:r>
              <a:rPr lang="en-US" b="1" dirty="0" smtClean="0">
                <a:solidFill>
                  <a:srgbClr val="002060"/>
                </a:solidFill>
              </a:rPr>
              <a:t>Appearances: interpretations of what must be reported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u="sng" dirty="0" smtClean="0">
                <a:solidFill>
                  <a:srgbClr val="002060"/>
                </a:solidFill>
              </a:rPr>
              <a:t>Initiation</a:t>
            </a:r>
            <a:r>
              <a:rPr lang="en-US" sz="2600" b="1" dirty="0" smtClean="0">
                <a:solidFill>
                  <a:srgbClr val="002060"/>
                </a:solidFill>
              </a:rPr>
              <a:t>:</a:t>
            </a:r>
            <a:endParaRPr lang="en-US" sz="2600" b="1" dirty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It does not matter WHO initiated the appearance.  It must be reported whether SUNY Poly or the outside party initiated.</a:t>
            </a:r>
          </a:p>
          <a:p>
            <a:endParaRPr lang="en-US" sz="2600" dirty="0">
              <a:solidFill>
                <a:srgbClr val="002060"/>
              </a:solidFill>
            </a:endParaRPr>
          </a:p>
          <a:p>
            <a:r>
              <a:rPr lang="en-US" sz="2600" b="1" u="sng" dirty="0" smtClean="0">
                <a:solidFill>
                  <a:srgbClr val="002060"/>
                </a:solidFill>
              </a:rPr>
              <a:t>Formality and Location</a:t>
            </a:r>
            <a:r>
              <a:rPr lang="en-US" sz="26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The level of formality and the physical location of the meeting are irrelevant.</a:t>
            </a:r>
          </a:p>
          <a:p>
            <a:endParaRPr lang="en-US" sz="2600" dirty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Example: Vendor/advocate approaches you at the gym and tries to influence you regarding a procurement = Must report regardless of location/lack of formality/initiation by vendor.</a:t>
            </a:r>
          </a:p>
        </p:txBody>
      </p:sp>
    </p:spTree>
    <p:extLst>
      <p:ext uri="{BB962C8B-B14F-4D97-AF65-F5344CB8AC3E}">
        <p14:creationId xmlns:p14="http://schemas.microsoft.com/office/powerpoint/2010/main" val="20693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Project sunlight </a:t>
            </a:r>
            <a:r>
              <a:rPr lang="en-US" b="1" dirty="0" smtClean="0">
                <a:solidFill>
                  <a:srgbClr val="002060"/>
                </a:solidFill>
              </a:rPr>
              <a:t>Appearances: interpretations of what must be reported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u="sng" dirty="0" smtClean="0">
                <a:solidFill>
                  <a:srgbClr val="002060"/>
                </a:solidFill>
              </a:rPr>
              <a:t>Single Matter Can Have Multiple Appearances</a:t>
            </a:r>
            <a:r>
              <a:rPr lang="en-US" sz="2600" b="1" dirty="0" smtClean="0">
                <a:solidFill>
                  <a:srgbClr val="002060"/>
                </a:solidFill>
              </a:rPr>
              <a:t>:</a:t>
            </a:r>
            <a:endParaRPr lang="en-US" sz="2600" b="1" dirty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There can be multiple “Appearances” related to one single matter, and each Appearance must be reported separately.</a:t>
            </a:r>
          </a:p>
          <a:p>
            <a:endParaRPr lang="en-US" sz="2600" dirty="0">
              <a:solidFill>
                <a:srgbClr val="002060"/>
              </a:solidFill>
            </a:endParaRPr>
          </a:p>
          <a:p>
            <a:r>
              <a:rPr lang="en-US" sz="2600" b="1" u="sng" dirty="0" smtClean="0">
                <a:solidFill>
                  <a:srgbClr val="002060"/>
                </a:solidFill>
              </a:rPr>
              <a:t>Only One Report Per Meeting</a:t>
            </a:r>
            <a:r>
              <a:rPr lang="en-US" sz="26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If multiple ‘covered individuals’ (Decision Makers and Advisors) attend a meeting together, only one report is necessary.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2060"/>
                </a:solidFill>
              </a:rPr>
              <a:t>Each meeting need only be entered into the </a:t>
            </a:r>
            <a:r>
              <a:rPr lang="en-US" sz="2600" b="1" dirty="0" smtClean="0">
                <a:solidFill>
                  <a:srgbClr val="002060"/>
                </a:solidFill>
              </a:rPr>
              <a:t>Project Sunlight </a:t>
            </a:r>
            <a:r>
              <a:rPr lang="en-US" sz="2600" dirty="0" smtClean="0">
                <a:solidFill>
                  <a:srgbClr val="002060"/>
                </a:solidFill>
              </a:rPr>
              <a:t>database once by one mandated reporter.</a:t>
            </a:r>
          </a:p>
        </p:txBody>
      </p:sp>
    </p:spTree>
    <p:extLst>
      <p:ext uri="{BB962C8B-B14F-4D97-AF65-F5344CB8AC3E}">
        <p14:creationId xmlns:p14="http://schemas.microsoft.com/office/powerpoint/2010/main" val="415403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5503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748" y="1861063"/>
            <a:ext cx="6400800" cy="289178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Who is a </a:t>
            </a:r>
            <a:r>
              <a:rPr lang="en-US" sz="3600" b="1" dirty="0" smtClean="0">
                <a:solidFill>
                  <a:srgbClr val="FF0000"/>
                </a:solidFill>
              </a:rPr>
              <a:t>Decision Maker </a:t>
            </a:r>
            <a:r>
              <a:rPr lang="en-US" sz="3600" b="1" dirty="0" smtClean="0">
                <a:solidFill>
                  <a:schemeClr val="tx1"/>
                </a:solidFill>
              </a:rPr>
              <a:t>or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Decision Advisor </a:t>
            </a:r>
            <a:r>
              <a:rPr lang="en-US" sz="3600" b="1" dirty="0" smtClean="0">
                <a:solidFill>
                  <a:schemeClr val="tx1"/>
                </a:solidFill>
              </a:rPr>
              <a:t>under</a:t>
            </a:r>
            <a:r>
              <a:rPr lang="en-US" sz="3600" b="1" dirty="0" smtClean="0">
                <a:solidFill>
                  <a:srgbClr val="FFFF00"/>
                </a:solidFill>
              </a:rPr>
              <a:t> Project Sunlight?</a:t>
            </a:r>
            <a:endParaRPr lang="en-US" sz="3600" b="1" dirty="0">
              <a:solidFill>
                <a:schemeClr val="tx1"/>
              </a:solidFill>
            </a:endParaRPr>
          </a:p>
          <a:p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71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What is </a:t>
            </a:r>
            <a:r>
              <a:rPr lang="en-US" sz="3200" b="1" dirty="0" smtClean="0">
                <a:solidFill>
                  <a:srgbClr val="FFFF00"/>
                </a:solidFill>
              </a:rPr>
              <a:t>project sunlight?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A Component of the </a:t>
            </a:r>
            <a:r>
              <a:rPr lang="en-US" sz="2800" b="1" u="sng" dirty="0" smtClean="0">
                <a:solidFill>
                  <a:srgbClr val="002060"/>
                </a:solidFill>
              </a:rPr>
              <a:t>NYS Public Integrity Reform Act </a:t>
            </a:r>
            <a:r>
              <a:rPr lang="en-US" sz="2800" b="1" dirty="0" smtClean="0">
                <a:solidFill>
                  <a:srgbClr val="002060"/>
                </a:solidFill>
              </a:rPr>
              <a:t>(PIRA) of 2011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Became effective on January 1, 2013.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Law established a publicly accessible </a:t>
            </a:r>
            <a:r>
              <a:rPr lang="en-US" sz="2800" u="sng" dirty="0" smtClean="0">
                <a:solidFill>
                  <a:srgbClr val="002060"/>
                </a:solidFill>
              </a:rPr>
              <a:t>online database</a:t>
            </a:r>
            <a:r>
              <a:rPr lang="en-US" sz="2800" dirty="0" smtClean="0">
                <a:solidFill>
                  <a:srgbClr val="002060"/>
                </a:solidFill>
              </a:rPr>
              <a:t> hosted by the Office of General Services (OGS) that provides the </a:t>
            </a:r>
            <a:r>
              <a:rPr lang="en-US" sz="2800" b="1" dirty="0" smtClean="0">
                <a:solidFill>
                  <a:srgbClr val="002060"/>
                </a:solidFill>
              </a:rPr>
              <a:t>general public</a:t>
            </a:r>
            <a:r>
              <a:rPr lang="en-US" sz="2800" dirty="0" smtClean="0">
                <a:solidFill>
                  <a:srgbClr val="002060"/>
                </a:solidFill>
              </a:rPr>
              <a:t> with an opportunity to see </a:t>
            </a:r>
            <a:r>
              <a:rPr lang="en-US" sz="2800" b="1" dirty="0" smtClean="0">
                <a:solidFill>
                  <a:srgbClr val="002060"/>
                </a:solidFill>
              </a:rPr>
              <a:t>what entities and individuals are interacting with state decision-makers</a:t>
            </a:r>
            <a:r>
              <a:rPr lang="en-US" sz="2800" dirty="0" smtClean="0">
                <a:solidFill>
                  <a:srgbClr val="002060"/>
                </a:solidFill>
              </a:rPr>
              <a:t> prior to a formal contract.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3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Who is a decision maker under </a:t>
            </a:r>
            <a:r>
              <a:rPr lang="en-US" sz="3200" b="1" dirty="0" smtClean="0">
                <a:solidFill>
                  <a:srgbClr val="FFFF00"/>
                </a:solidFill>
              </a:rPr>
              <a:t>Project sunlight</a:t>
            </a:r>
            <a:r>
              <a:rPr lang="en-US" sz="3200" b="1" dirty="0" smtClean="0">
                <a:solidFill>
                  <a:srgbClr val="002060"/>
                </a:solidFill>
              </a:rPr>
              <a:t>?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600" b="1" u="sng" dirty="0" smtClean="0">
              <a:solidFill>
                <a:srgbClr val="002060"/>
              </a:solidFill>
            </a:endParaRPr>
          </a:p>
          <a:p>
            <a:r>
              <a:rPr lang="en-US" sz="2600" b="1" u="sng" dirty="0" smtClean="0">
                <a:solidFill>
                  <a:srgbClr val="002060"/>
                </a:solidFill>
              </a:rPr>
              <a:t>SUNY Poly Decision Makers include, but are </a:t>
            </a:r>
            <a:r>
              <a:rPr lang="en-US" sz="2600" b="1" i="1" u="sng" dirty="0" smtClean="0">
                <a:solidFill>
                  <a:srgbClr val="002060"/>
                </a:solidFill>
              </a:rPr>
              <a:t>not limited</a:t>
            </a:r>
            <a:r>
              <a:rPr lang="en-US" sz="2600" b="1" u="sng" dirty="0" smtClean="0">
                <a:solidFill>
                  <a:srgbClr val="002060"/>
                </a:solidFill>
              </a:rPr>
              <a:t> to:</a:t>
            </a:r>
          </a:p>
          <a:p>
            <a:endParaRPr lang="en-US" sz="26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Associate Vice President for Business Affairs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Director of </a:t>
            </a:r>
            <a:r>
              <a:rPr lang="en-US" sz="2400" dirty="0" smtClean="0">
                <a:solidFill>
                  <a:srgbClr val="002060"/>
                </a:solidFill>
              </a:rPr>
              <a:t>Procurement/Procurement Associate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Athletics Director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President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Dean/Associate Dean/Department Head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Vice President for </a:t>
            </a:r>
            <a:r>
              <a:rPr lang="en-US" sz="2400" dirty="0" smtClean="0">
                <a:solidFill>
                  <a:srgbClr val="002060"/>
                </a:solidFill>
              </a:rPr>
              <a:t>Administration/Student Affairs/Research/Academic Affairs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Chief Information Officer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Provost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Facilities </a:t>
            </a:r>
            <a:r>
              <a:rPr lang="en-US" sz="2400" dirty="0" smtClean="0">
                <a:solidFill>
                  <a:srgbClr val="002060"/>
                </a:solidFill>
              </a:rPr>
              <a:t>Director</a:t>
            </a:r>
          </a:p>
          <a:p>
            <a:endParaRPr lang="en-US" sz="16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7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Who is a decision maker under </a:t>
            </a:r>
            <a:r>
              <a:rPr lang="en-US" sz="3200" b="1" dirty="0" smtClean="0">
                <a:solidFill>
                  <a:srgbClr val="FFFF00"/>
                </a:solidFill>
              </a:rPr>
              <a:t>Project sunlight</a:t>
            </a:r>
            <a:r>
              <a:rPr lang="en-US" sz="3200" b="1" dirty="0" smtClean="0">
                <a:solidFill>
                  <a:srgbClr val="002060"/>
                </a:solidFill>
              </a:rPr>
              <a:t>?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u="sng" dirty="0" smtClean="0">
                <a:solidFill>
                  <a:srgbClr val="002060"/>
                </a:solidFill>
              </a:rPr>
              <a:t>WHO is a Decision Maker or Decision Advisor:</a:t>
            </a:r>
          </a:p>
          <a:p>
            <a:endParaRPr lang="en-US" sz="20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SUNY Poly has different levels of employees who have the authority to </a:t>
            </a:r>
            <a:r>
              <a:rPr lang="en-US" sz="2000" b="1" dirty="0" smtClean="0">
                <a:solidFill>
                  <a:srgbClr val="002060"/>
                </a:solidFill>
              </a:rPr>
              <a:t>make or influence</a:t>
            </a:r>
            <a:r>
              <a:rPr lang="en-US" sz="2000" dirty="0" smtClean="0">
                <a:solidFill>
                  <a:srgbClr val="002060"/>
                </a:solidFill>
              </a:rPr>
              <a:t> procurement decisions such that they are </a:t>
            </a:r>
            <a:r>
              <a:rPr lang="en-US" sz="2000" b="1" dirty="0" smtClean="0">
                <a:solidFill>
                  <a:srgbClr val="002060"/>
                </a:solidFill>
              </a:rPr>
              <a:t>Project Sunlight</a:t>
            </a:r>
            <a:r>
              <a:rPr lang="en-US" sz="2000" dirty="0" smtClean="0">
                <a:solidFill>
                  <a:srgbClr val="002060"/>
                </a:solidFill>
              </a:rPr>
              <a:t> Decision Makers or Advisors.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Determining the Decision Makers and Advisors will depend upon the facts of a particular procurement and the procurement structure at SUNY Poly.</a:t>
            </a:r>
          </a:p>
          <a:p>
            <a:endParaRPr lang="en-US" sz="2000" u="sng" dirty="0" smtClean="0">
              <a:solidFill>
                <a:srgbClr val="002060"/>
              </a:solidFill>
            </a:endParaRPr>
          </a:p>
          <a:p>
            <a:r>
              <a:rPr lang="en-US" sz="2000" u="sng" dirty="0" smtClean="0">
                <a:solidFill>
                  <a:srgbClr val="002060"/>
                </a:solidFill>
              </a:rPr>
              <a:t>Example:</a:t>
            </a:r>
            <a:r>
              <a:rPr lang="en-US" sz="2000" dirty="0" smtClean="0">
                <a:solidFill>
                  <a:srgbClr val="002060"/>
                </a:solidFill>
              </a:rPr>
              <a:t> A Faculty member meets with microscope vendors to find the best microscope for their academic program needs and advises the procurement office which microscope to procure.  </a:t>
            </a:r>
            <a:r>
              <a:rPr lang="en-US" sz="2000" b="1" dirty="0" smtClean="0">
                <a:solidFill>
                  <a:srgbClr val="002060"/>
                </a:solidFill>
              </a:rPr>
              <a:t>This Faculty member is a mandated Project Sunlight Decision Maker or Advisor in this scenario.</a:t>
            </a:r>
            <a:endParaRPr lang="en-US" sz="2000" b="1" u="sng" dirty="0" smtClean="0">
              <a:solidFill>
                <a:srgbClr val="002060"/>
              </a:solidFill>
            </a:endParaRPr>
          </a:p>
          <a:p>
            <a:endParaRPr lang="en-US" sz="2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08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Who is a decision maker under </a:t>
            </a:r>
            <a:r>
              <a:rPr lang="en-US" sz="3200" b="1" dirty="0" smtClean="0">
                <a:solidFill>
                  <a:srgbClr val="FFFF00"/>
                </a:solidFill>
              </a:rPr>
              <a:t>Project sunlight</a:t>
            </a:r>
            <a:r>
              <a:rPr lang="en-US" sz="3200" b="1" dirty="0" smtClean="0">
                <a:solidFill>
                  <a:srgbClr val="002060"/>
                </a:solidFill>
              </a:rPr>
              <a:t>?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 smtClean="0">
                <a:solidFill>
                  <a:srgbClr val="002060"/>
                </a:solidFill>
              </a:rPr>
              <a:t>How should SUNY Poly decide/evaluate WHO the Decision Makers and Decision Advisors are: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SUNY Poly has evaluated the administrative structure of the campus and has determined to </a:t>
            </a:r>
            <a:r>
              <a:rPr lang="en-US" sz="2400" b="1" dirty="0" smtClean="0">
                <a:solidFill>
                  <a:srgbClr val="002060"/>
                </a:solidFill>
              </a:rPr>
              <a:t>err on the side of caution in deciding who to train in order to ensure that Decision Makers, Decision Advisors and potential decision makers and advisors </a:t>
            </a:r>
            <a:r>
              <a:rPr lang="en-US" sz="2400" dirty="0" smtClean="0">
                <a:solidFill>
                  <a:srgbClr val="002060"/>
                </a:solidFill>
              </a:rPr>
              <a:t>are aware of: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Their personal reporting obligations </a:t>
            </a:r>
            <a:r>
              <a:rPr lang="en-US" sz="2400" dirty="0" smtClean="0">
                <a:solidFill>
                  <a:srgbClr val="002060"/>
                </a:solidFill>
              </a:rPr>
              <a:t>under the law;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b="1" dirty="0" smtClean="0">
                <a:solidFill>
                  <a:srgbClr val="002060"/>
                </a:solidFill>
              </a:rPr>
              <a:t>specific SUNY Poly administrative protocol </a:t>
            </a:r>
            <a:r>
              <a:rPr lang="en-US" sz="2400" dirty="0" smtClean="0">
                <a:solidFill>
                  <a:srgbClr val="002060"/>
                </a:solidFill>
              </a:rPr>
              <a:t>for how to report to the OGS database.</a:t>
            </a:r>
          </a:p>
        </p:txBody>
      </p:sp>
    </p:spTree>
    <p:extLst>
      <p:ext uri="{BB962C8B-B14F-4D97-AF65-F5344CB8AC3E}">
        <p14:creationId xmlns:p14="http://schemas.microsoft.com/office/powerpoint/2010/main" val="311541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5503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748" y="1861063"/>
            <a:ext cx="6400800" cy="289178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What Appearances </a:t>
            </a:r>
            <a:r>
              <a:rPr lang="en-US" sz="3600" b="1" dirty="0" smtClean="0">
                <a:solidFill>
                  <a:srgbClr val="FF0000"/>
                </a:solidFill>
              </a:rPr>
              <a:t>MUST </a:t>
            </a:r>
            <a:r>
              <a:rPr lang="en-US" sz="3600" b="1" dirty="0" smtClean="0">
                <a:solidFill>
                  <a:schemeClr val="tx1"/>
                </a:solidFill>
              </a:rPr>
              <a:t>be reported under </a:t>
            </a:r>
            <a:r>
              <a:rPr lang="en-US" sz="3600" b="1" dirty="0" smtClean="0">
                <a:solidFill>
                  <a:srgbClr val="FFFF00"/>
                </a:solidFill>
              </a:rPr>
              <a:t>Project Sunlight?</a:t>
            </a:r>
            <a:endParaRPr lang="en-US" sz="3600" b="1" dirty="0">
              <a:solidFill>
                <a:schemeClr val="tx1"/>
              </a:solidFill>
            </a:endParaRPr>
          </a:p>
          <a:p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06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what must be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u="sng" dirty="0" smtClean="0">
                <a:solidFill>
                  <a:srgbClr val="002060"/>
                </a:solidFill>
              </a:rPr>
              <a:t>Discretionary State Funds</a:t>
            </a:r>
            <a:r>
              <a:rPr lang="en-US" sz="2600" b="1" dirty="0" smtClean="0">
                <a:solidFill>
                  <a:srgbClr val="002060"/>
                </a:solidFill>
              </a:rPr>
              <a:t>: </a:t>
            </a:r>
            <a:r>
              <a:rPr lang="en-US" sz="2600" b="1" dirty="0" smtClean="0">
                <a:solidFill>
                  <a:srgbClr val="00B050"/>
                </a:solidFill>
              </a:rPr>
              <a:t>REPORT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2060"/>
                </a:solidFill>
              </a:rPr>
              <a:t>Appearances for the purpose of </a:t>
            </a:r>
            <a:r>
              <a:rPr lang="en-US" sz="2600" b="1" dirty="0" smtClean="0">
                <a:solidFill>
                  <a:srgbClr val="002060"/>
                </a:solidFill>
              </a:rPr>
              <a:t>advocating </a:t>
            </a:r>
            <a:r>
              <a:rPr lang="en-US" sz="2600" dirty="0" smtClean="0">
                <a:solidFill>
                  <a:srgbClr val="002060"/>
                </a:solidFill>
              </a:rPr>
              <a:t>for the receipt of </a:t>
            </a:r>
            <a:r>
              <a:rPr lang="en-US" sz="2600" b="1" dirty="0" smtClean="0">
                <a:solidFill>
                  <a:srgbClr val="002060"/>
                </a:solidFill>
              </a:rPr>
              <a:t>discretionary state funds </a:t>
            </a:r>
            <a:r>
              <a:rPr lang="en-US" sz="2600" dirty="0" smtClean="0">
                <a:solidFill>
                  <a:srgbClr val="002060"/>
                </a:solidFill>
              </a:rPr>
              <a:t>that have already been appropriated.</a:t>
            </a:r>
          </a:p>
          <a:p>
            <a:endParaRPr lang="en-US" sz="2600" b="1" u="sng" dirty="0" smtClean="0">
              <a:solidFill>
                <a:srgbClr val="002060"/>
              </a:solidFill>
            </a:endParaRPr>
          </a:p>
          <a:p>
            <a:r>
              <a:rPr lang="en-US" sz="2600" b="1" u="sng" dirty="0" smtClean="0">
                <a:solidFill>
                  <a:srgbClr val="002060"/>
                </a:solidFill>
              </a:rPr>
              <a:t>New Vendors for New Products, Services Or Contracts</a:t>
            </a:r>
            <a:r>
              <a:rPr lang="en-US" sz="2600" b="1" dirty="0" smtClean="0">
                <a:solidFill>
                  <a:srgbClr val="002060"/>
                </a:solidFill>
              </a:rPr>
              <a:t>: </a:t>
            </a:r>
            <a:r>
              <a:rPr lang="en-US" sz="2600" b="1" dirty="0">
                <a:solidFill>
                  <a:srgbClr val="00B050"/>
                </a:solidFill>
              </a:rPr>
              <a:t>REPORT</a:t>
            </a:r>
          </a:p>
          <a:p>
            <a:endParaRPr lang="en-US" sz="26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2060"/>
                </a:solidFill>
              </a:rPr>
              <a:t>Meetings with </a:t>
            </a:r>
            <a:r>
              <a:rPr lang="en-US" sz="2600" b="1" dirty="0" smtClean="0">
                <a:solidFill>
                  <a:srgbClr val="002060"/>
                </a:solidFill>
              </a:rPr>
              <a:t>new vendors </a:t>
            </a:r>
            <a:r>
              <a:rPr lang="en-US" sz="2600" dirty="0" smtClean="0">
                <a:solidFill>
                  <a:srgbClr val="002060"/>
                </a:solidFill>
              </a:rPr>
              <a:t>for products, services or contracts prior to a contract being in place.</a:t>
            </a:r>
            <a:endParaRPr lang="en-US" sz="2600" dirty="0">
              <a:solidFill>
                <a:srgbClr val="002060"/>
              </a:solidFill>
            </a:endParaRPr>
          </a:p>
          <a:p>
            <a:endParaRPr lang="en-US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9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what must be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002060"/>
                </a:solidFill>
              </a:rPr>
              <a:t>Existing Vendors for New Products, Services Or Contracts</a:t>
            </a:r>
            <a:r>
              <a:rPr lang="en-US" sz="2800" b="1" dirty="0" smtClean="0">
                <a:solidFill>
                  <a:srgbClr val="002060"/>
                </a:solidFill>
              </a:rPr>
              <a:t>: </a:t>
            </a:r>
            <a:r>
              <a:rPr lang="en-US" sz="2800" b="1" dirty="0">
                <a:solidFill>
                  <a:srgbClr val="00B050"/>
                </a:solidFill>
              </a:rPr>
              <a:t>REPORT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Meetings with existing vendors for </a:t>
            </a:r>
            <a:r>
              <a:rPr lang="en-US" sz="2800" b="1" dirty="0" smtClean="0">
                <a:solidFill>
                  <a:srgbClr val="002060"/>
                </a:solidFill>
              </a:rPr>
              <a:t>new </a:t>
            </a:r>
            <a:r>
              <a:rPr lang="en-US" sz="2800" dirty="0" smtClean="0">
                <a:solidFill>
                  <a:srgbClr val="002060"/>
                </a:solidFill>
              </a:rPr>
              <a:t>products, services or contracts or products and services outside the scope of the current contract agreement with vendor.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b="1" u="sng" dirty="0" smtClean="0">
                <a:solidFill>
                  <a:srgbClr val="002060"/>
                </a:solidFill>
              </a:rPr>
              <a:t>Contract Re-Negotiation: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REPORT</a:t>
            </a:r>
            <a:endParaRPr lang="en-US" sz="2800" b="1" u="sng" dirty="0" smtClean="0">
              <a:solidFill>
                <a:srgbClr val="00B050"/>
              </a:solidFill>
            </a:endParaRPr>
          </a:p>
          <a:p>
            <a:endParaRPr lang="en-US" sz="2800" b="1" u="sng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Meetings involving substantial renegotiations of contracts.</a:t>
            </a:r>
          </a:p>
        </p:txBody>
      </p:sp>
    </p:spTree>
    <p:extLst>
      <p:ext uri="{BB962C8B-B14F-4D97-AF65-F5344CB8AC3E}">
        <p14:creationId xmlns:p14="http://schemas.microsoft.com/office/powerpoint/2010/main" val="231827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what must be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002060"/>
                </a:solidFill>
              </a:rPr>
              <a:t>Appearances By Advocacy Organizations</a:t>
            </a:r>
            <a:r>
              <a:rPr lang="en-US" sz="2800" b="1" dirty="0" smtClean="0">
                <a:solidFill>
                  <a:srgbClr val="002060"/>
                </a:solidFill>
              </a:rPr>
              <a:t>: </a:t>
            </a:r>
            <a:r>
              <a:rPr lang="en-US" sz="2800" b="1" dirty="0">
                <a:solidFill>
                  <a:srgbClr val="00B050"/>
                </a:solidFill>
              </a:rPr>
              <a:t>REPORT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Meetings with organizations, unions and other businesses that are </a:t>
            </a:r>
            <a:r>
              <a:rPr lang="en-US" sz="2800" b="1" dirty="0" smtClean="0">
                <a:solidFill>
                  <a:srgbClr val="002060"/>
                </a:solidFill>
              </a:rPr>
              <a:t>advocating for another business </a:t>
            </a:r>
            <a:r>
              <a:rPr lang="en-US" sz="2800" dirty="0" smtClean="0">
                <a:solidFill>
                  <a:srgbClr val="002060"/>
                </a:solidFill>
              </a:rPr>
              <a:t>are also considered Appearances.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Example: Another higher education institution advocates for SUNY Poly to use a vendor that they also use; this scenario constitutes a reportable Appearance.</a:t>
            </a:r>
          </a:p>
        </p:txBody>
      </p:sp>
    </p:spTree>
    <p:extLst>
      <p:ext uri="{BB962C8B-B14F-4D97-AF65-F5344CB8AC3E}">
        <p14:creationId xmlns:p14="http://schemas.microsoft.com/office/powerpoint/2010/main" val="392597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5503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748" y="1861063"/>
            <a:ext cx="6400800" cy="289178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What is </a:t>
            </a:r>
            <a:r>
              <a:rPr lang="en-US" sz="3600" b="1" dirty="0" smtClean="0">
                <a:solidFill>
                  <a:srgbClr val="FF0000"/>
                </a:solidFill>
              </a:rPr>
              <a:t>NOT </a:t>
            </a:r>
            <a:r>
              <a:rPr lang="en-US" sz="3600" b="1" dirty="0" smtClean="0">
                <a:solidFill>
                  <a:schemeClr val="tx1"/>
                </a:solidFill>
              </a:rPr>
              <a:t>reported under </a:t>
            </a:r>
            <a:r>
              <a:rPr lang="en-US" sz="3600" b="1" dirty="0" smtClean="0">
                <a:solidFill>
                  <a:srgbClr val="FFFF00"/>
                </a:solidFill>
              </a:rPr>
              <a:t>Project Sunlight?</a:t>
            </a:r>
            <a:endParaRPr lang="en-US" sz="3600" b="1" dirty="0">
              <a:solidFill>
                <a:schemeClr val="tx1"/>
              </a:solidFill>
            </a:endParaRPr>
          </a:p>
          <a:p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02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u="sng" dirty="0" smtClean="0">
              <a:solidFill>
                <a:srgbClr val="002060"/>
              </a:solidFill>
            </a:endParaRPr>
          </a:p>
          <a:p>
            <a:endParaRPr lang="en-US" sz="2400" b="1" u="sng" dirty="0">
              <a:solidFill>
                <a:srgbClr val="002060"/>
              </a:solidFill>
            </a:endParaRPr>
          </a:p>
          <a:p>
            <a:r>
              <a:rPr lang="en-US" sz="2400" b="1" u="sng" dirty="0" smtClean="0">
                <a:solidFill>
                  <a:srgbClr val="002060"/>
                </a:solidFill>
              </a:rPr>
              <a:t>Written Communications</a:t>
            </a:r>
            <a:r>
              <a:rPr lang="en-US" sz="2400" b="1" dirty="0" smtClean="0">
                <a:solidFill>
                  <a:srgbClr val="002060"/>
                </a:solidFill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</a:rPr>
              <a:t>NOT REPORTED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Faxes, letters or emails are not Appearances.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b="1" u="sng" dirty="0" smtClean="0">
                <a:solidFill>
                  <a:srgbClr val="002060"/>
                </a:solidFill>
              </a:rPr>
              <a:t>Telephone Calls</a:t>
            </a:r>
            <a:r>
              <a:rPr lang="en-US" sz="2400" b="1" dirty="0" smtClean="0">
                <a:solidFill>
                  <a:srgbClr val="002060"/>
                </a:solidFill>
              </a:rPr>
              <a:t>: </a:t>
            </a:r>
            <a:r>
              <a:rPr lang="en-US" sz="2400" b="1" dirty="0">
                <a:solidFill>
                  <a:srgbClr val="FF0000"/>
                </a:solidFill>
              </a:rPr>
              <a:t>NOT REPORTED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Telephone calls are not Appearances.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ONLY in person and video conference Appearances are reported.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b="1" u="sng" dirty="0" smtClean="0">
                <a:solidFill>
                  <a:srgbClr val="002060"/>
                </a:solidFill>
              </a:rPr>
              <a:t>Under Threshold Amount</a:t>
            </a:r>
            <a:r>
              <a:rPr lang="en-US" sz="2400" b="1" dirty="0" smtClean="0">
                <a:solidFill>
                  <a:srgbClr val="002060"/>
                </a:solidFill>
              </a:rPr>
              <a:t>: </a:t>
            </a:r>
            <a:r>
              <a:rPr lang="en-US" sz="2400" b="1" dirty="0">
                <a:solidFill>
                  <a:srgbClr val="FF0000"/>
                </a:solidFill>
              </a:rPr>
              <a:t>NOT REPORTED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Contacts related to procurements under $25,000.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90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u="sng" dirty="0" smtClean="0">
              <a:solidFill>
                <a:srgbClr val="002060"/>
              </a:solidFill>
            </a:endParaRPr>
          </a:p>
          <a:p>
            <a:endParaRPr lang="en-US" sz="2400" b="1" u="sng" dirty="0">
              <a:solidFill>
                <a:srgbClr val="002060"/>
              </a:solidFill>
            </a:endParaRPr>
          </a:p>
          <a:p>
            <a:r>
              <a:rPr lang="en-US" sz="2800" b="1" u="sng" dirty="0" smtClean="0">
                <a:solidFill>
                  <a:srgbClr val="002060"/>
                </a:solidFill>
              </a:rPr>
              <a:t>Intra-State Communications</a:t>
            </a:r>
            <a:r>
              <a:rPr lang="en-US" sz="2800" b="1" dirty="0" smtClean="0">
                <a:solidFill>
                  <a:srgbClr val="002060"/>
                </a:solidFill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</a:rPr>
              <a:t>NOT REPORTED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Contact between SUNY Poly and other state agencies; </a:t>
            </a:r>
            <a:r>
              <a:rPr lang="en-US" sz="2800" b="1" dirty="0" smtClean="0">
                <a:solidFill>
                  <a:srgbClr val="002060"/>
                </a:solidFill>
              </a:rPr>
              <a:t>including Appearances before</a:t>
            </a:r>
            <a:r>
              <a:rPr lang="en-US" sz="2800" dirty="0" smtClean="0">
                <a:solidFill>
                  <a:srgbClr val="002060"/>
                </a:solidFill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Other state and local agencies and authorities (including CUNY)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Tribal governments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Federal government representatives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29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What does </a:t>
            </a:r>
            <a:r>
              <a:rPr lang="en-US" sz="32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200" b="1" dirty="0" smtClean="0">
                <a:solidFill>
                  <a:srgbClr val="002060"/>
                </a:solidFill>
              </a:rPr>
              <a:t>cover?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Covers every state agency, department, division, office and board (including SUNY Poly).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Covers every public benefit corporation, public authority, and commissions where at least one member is appointed by the governor.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73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u="sng" dirty="0" smtClean="0">
              <a:solidFill>
                <a:srgbClr val="002060"/>
              </a:solidFill>
            </a:endParaRPr>
          </a:p>
          <a:p>
            <a:endParaRPr lang="en-US" sz="2400" b="1" u="sng" dirty="0">
              <a:solidFill>
                <a:srgbClr val="002060"/>
              </a:solidFill>
            </a:endParaRPr>
          </a:p>
          <a:p>
            <a:r>
              <a:rPr lang="en-US" sz="2400" b="1" u="sng" dirty="0" smtClean="0">
                <a:solidFill>
                  <a:srgbClr val="002060"/>
                </a:solidFill>
              </a:rPr>
              <a:t>Elected Officials: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NOT REPORTED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Contact by elected officials, executive or legislative employees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b="1" u="sng" dirty="0" err="1" smtClean="0">
                <a:solidFill>
                  <a:srgbClr val="002060"/>
                </a:solidFill>
              </a:rPr>
              <a:t>Elegislation</a:t>
            </a:r>
            <a:r>
              <a:rPr lang="en-US" sz="2400" b="1" u="sng" dirty="0" smtClean="0">
                <a:solidFill>
                  <a:srgbClr val="002060"/>
                </a:solidFill>
              </a:rPr>
              <a:t>/Budget Appearances: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NOT REPORTED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Contact </a:t>
            </a:r>
            <a:r>
              <a:rPr lang="en-US" sz="2400" dirty="0" smtClean="0">
                <a:solidFill>
                  <a:srgbClr val="002060"/>
                </a:solidFill>
              </a:rPr>
              <a:t>related to legislation or SUNY Poly’s budget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b="1" u="sng" dirty="0" smtClean="0">
                <a:solidFill>
                  <a:srgbClr val="002060"/>
                </a:solidFill>
              </a:rPr>
              <a:t>Philanthropy: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NOT REPORTED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Gifts, donations or grants to the State that are not in exchange for real property, goods or services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58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u="sng" dirty="0" smtClean="0">
              <a:solidFill>
                <a:srgbClr val="002060"/>
              </a:solidFill>
            </a:endParaRPr>
          </a:p>
          <a:p>
            <a:endParaRPr lang="en-US" sz="2400" b="1" u="sng" dirty="0">
              <a:solidFill>
                <a:srgbClr val="002060"/>
              </a:solidFill>
            </a:endParaRPr>
          </a:p>
          <a:p>
            <a:endParaRPr lang="en-US" sz="2400" b="1" u="sng" dirty="0" smtClean="0">
              <a:solidFill>
                <a:srgbClr val="002060"/>
              </a:solidFill>
            </a:endParaRPr>
          </a:p>
          <a:p>
            <a:r>
              <a:rPr lang="en-US" sz="2400" b="1" u="sng" dirty="0" smtClean="0">
                <a:solidFill>
                  <a:srgbClr val="002060"/>
                </a:solidFill>
              </a:rPr>
              <a:t>Existing Contracts: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NOT REPORTED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Appearances following the award of a contract related to contract administration; this includes: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Discussion of open contract terms;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Purchases off an already existing contract;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Meetings regarding contract performance.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b="1" u="sng" dirty="0" smtClean="0">
                <a:solidFill>
                  <a:srgbClr val="002060"/>
                </a:solidFill>
              </a:rPr>
              <a:t>Meetings With The Research Foundation: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NOT REPORTED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Appearances in front of the Research Foundation because SUNY Poly has an existing contract with the Research Foundation to do business, generally, on SUNY Poly’s behalf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0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002060"/>
                </a:solidFill>
              </a:rPr>
              <a:t>Confidential Proceedings: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NOT REPORTED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Any interaction that an agency or authority treats as confidential pursuant to any law, rule or regulation does not need to be reported.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u="sng" dirty="0" smtClean="0">
                <a:solidFill>
                  <a:srgbClr val="002060"/>
                </a:solidFill>
              </a:rPr>
              <a:t>Note:</a:t>
            </a:r>
            <a:r>
              <a:rPr lang="en-US" sz="2800" dirty="0" smtClean="0">
                <a:solidFill>
                  <a:srgbClr val="002060"/>
                </a:solidFill>
              </a:rPr>
              <a:t> Confidentiality requirements from federal and state statutes, rules or regulations </a:t>
            </a:r>
            <a:r>
              <a:rPr lang="en-US" sz="2800" b="1" dirty="0" smtClean="0">
                <a:solidFill>
                  <a:srgbClr val="002060"/>
                </a:solidFill>
              </a:rPr>
              <a:t>always take precedence </a:t>
            </a:r>
            <a:r>
              <a:rPr lang="en-US" sz="2800" dirty="0" smtClean="0">
                <a:solidFill>
                  <a:srgbClr val="002060"/>
                </a:solidFill>
              </a:rPr>
              <a:t>over reporting requirements of </a:t>
            </a:r>
            <a:r>
              <a:rPr lang="en-US" sz="2800" b="1" dirty="0" smtClean="0">
                <a:solidFill>
                  <a:srgbClr val="002060"/>
                </a:solidFill>
              </a:rPr>
              <a:t>Project Sunlight</a:t>
            </a:r>
            <a:endParaRPr lang="en-US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27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002060"/>
                </a:solidFill>
              </a:rPr>
              <a:t>Employee/Student Disciplinary Matters: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NOT REPORTED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Employee and student disciplinary matters conducted in house are not judicial or quasi-judicial proceedings (such that they would fall under one of the five categories outlined in the statute) and are also confidential personnel matters.</a:t>
            </a:r>
          </a:p>
        </p:txBody>
      </p:sp>
    </p:spTree>
    <p:extLst>
      <p:ext uri="{BB962C8B-B14F-4D97-AF65-F5344CB8AC3E}">
        <p14:creationId xmlns:p14="http://schemas.microsoft.com/office/powerpoint/2010/main" val="66459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002060"/>
                </a:solidFill>
              </a:rPr>
              <a:t>Emergency Procurements: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NOT REPORTED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Procurements related to emergencies, where emergency is defined the same as it is in the State Finance Laws.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b="1" u="sng" dirty="0" smtClean="0">
                <a:solidFill>
                  <a:srgbClr val="002060"/>
                </a:solidFill>
              </a:rPr>
              <a:t>Agents of the State Entity</a:t>
            </a:r>
            <a:r>
              <a:rPr lang="en-US" sz="2800" dirty="0" smtClean="0">
                <a:solidFill>
                  <a:srgbClr val="002060"/>
                </a:solidFill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</a:rPr>
              <a:t>NOT REPORTED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Appearances between a covered individual at a state entity, such as a consultant, and an agent of SUNY Policy.</a:t>
            </a:r>
          </a:p>
        </p:txBody>
      </p:sp>
    </p:spTree>
    <p:extLst>
      <p:ext uri="{BB962C8B-B14F-4D97-AF65-F5344CB8AC3E}">
        <p14:creationId xmlns:p14="http://schemas.microsoft.com/office/powerpoint/2010/main" val="422116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u="sng" dirty="0" smtClean="0">
                <a:solidFill>
                  <a:srgbClr val="002060"/>
                </a:solidFill>
              </a:rPr>
              <a:t>Non-Substantive Interaction:</a:t>
            </a:r>
            <a:r>
              <a:rPr lang="en-US" sz="2600" b="1" dirty="0" smtClean="0">
                <a:solidFill>
                  <a:srgbClr val="002060"/>
                </a:solidFill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NOT REPORTED</a:t>
            </a:r>
            <a:endParaRPr lang="en-US" sz="2600" b="1" dirty="0">
              <a:solidFill>
                <a:srgbClr val="FF0000"/>
              </a:solidFill>
            </a:endParaRPr>
          </a:p>
          <a:p>
            <a:endParaRPr lang="en-US" sz="26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2060"/>
                </a:solidFill>
              </a:rPr>
              <a:t>Purely informational or ministerial contact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b="1" u="sng" dirty="0">
              <a:solidFill>
                <a:srgbClr val="002060"/>
              </a:solidFill>
            </a:endParaRPr>
          </a:p>
          <a:p>
            <a:r>
              <a:rPr lang="en-US" sz="2600" b="1" u="sng" dirty="0" smtClean="0">
                <a:solidFill>
                  <a:srgbClr val="002060"/>
                </a:solidFill>
              </a:rPr>
              <a:t>Social Interaction</a:t>
            </a:r>
            <a:r>
              <a:rPr lang="en-US" sz="2600" dirty="0" smtClean="0">
                <a:solidFill>
                  <a:srgbClr val="002060"/>
                </a:solidFill>
              </a:rPr>
              <a:t>: </a:t>
            </a:r>
            <a:r>
              <a:rPr lang="en-US" sz="2600" b="1" dirty="0" smtClean="0">
                <a:solidFill>
                  <a:srgbClr val="FF0000"/>
                </a:solidFill>
              </a:rPr>
              <a:t>NOT REPORTED</a:t>
            </a:r>
          </a:p>
          <a:p>
            <a:endParaRPr lang="en-US" sz="26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2060"/>
                </a:solidFill>
              </a:rPr>
              <a:t>Short and informal meet and greets, introductions, or purely social interactions.</a:t>
            </a:r>
          </a:p>
          <a:p>
            <a:endParaRPr lang="en-US" sz="2600" dirty="0">
              <a:solidFill>
                <a:srgbClr val="002060"/>
              </a:solidFill>
            </a:endParaRPr>
          </a:p>
          <a:p>
            <a:r>
              <a:rPr lang="en-US" sz="2600" u="sng" dirty="0" smtClean="0">
                <a:solidFill>
                  <a:srgbClr val="002060"/>
                </a:solidFill>
              </a:rPr>
              <a:t>Note</a:t>
            </a:r>
            <a:r>
              <a:rPr lang="en-US" sz="2600" dirty="0" smtClean="0">
                <a:solidFill>
                  <a:srgbClr val="002060"/>
                </a:solidFill>
              </a:rPr>
              <a:t>: A social interaction can become a reportable Appearance once the person tries to influence your decision related to a procurement or state Contract.</a:t>
            </a:r>
          </a:p>
        </p:txBody>
      </p:sp>
    </p:spTree>
    <p:extLst>
      <p:ext uri="{BB962C8B-B14F-4D97-AF65-F5344CB8AC3E}">
        <p14:creationId xmlns:p14="http://schemas.microsoft.com/office/powerpoint/2010/main" val="133545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 smtClean="0">
                <a:solidFill>
                  <a:srgbClr val="002060"/>
                </a:solidFill>
              </a:rPr>
              <a:t>Determining Availability/Market Research: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NOT REPORTED</a:t>
            </a:r>
            <a:endParaRPr lang="en-US" sz="2200" b="1" dirty="0">
              <a:solidFill>
                <a:srgbClr val="FF0000"/>
              </a:solidFill>
            </a:endParaRPr>
          </a:p>
          <a:p>
            <a:endParaRPr lang="en-US" sz="22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Outreach </a:t>
            </a:r>
            <a:r>
              <a:rPr lang="en-US" sz="2200" b="1" dirty="0" smtClean="0">
                <a:solidFill>
                  <a:srgbClr val="002060"/>
                </a:solidFill>
              </a:rPr>
              <a:t>initiated by SUNY Poly</a:t>
            </a:r>
            <a:r>
              <a:rPr lang="en-US" sz="2200" dirty="0" smtClean="0">
                <a:solidFill>
                  <a:srgbClr val="002060"/>
                </a:solidFill>
              </a:rPr>
              <a:t>, where response is informational, where SUNY Poly is: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Determining interest or availability for an upcoming procurement, including inquiring whether or not a company is an M/WBE, and whether they have the products or services needed, 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Conducting market research, 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Informing a policy decision</a:t>
            </a:r>
            <a:endParaRPr lang="en-US" sz="2200" dirty="0">
              <a:solidFill>
                <a:srgbClr val="002060"/>
              </a:solidFill>
            </a:endParaRPr>
          </a:p>
          <a:p>
            <a:pPr marL="0" lvl="1"/>
            <a:endParaRPr lang="en-US" sz="2200" dirty="0" smtClean="0">
              <a:solidFill>
                <a:srgbClr val="002060"/>
              </a:solidFill>
            </a:endParaRPr>
          </a:p>
          <a:p>
            <a:pPr marL="0" lvl="1"/>
            <a:r>
              <a:rPr lang="en-US" sz="2200" u="sng" dirty="0" smtClean="0">
                <a:solidFill>
                  <a:srgbClr val="002060"/>
                </a:solidFill>
              </a:rPr>
              <a:t>NOTE</a:t>
            </a:r>
            <a:r>
              <a:rPr lang="en-US" sz="2200" dirty="0" smtClean="0">
                <a:solidFill>
                  <a:srgbClr val="002060"/>
                </a:solidFill>
              </a:rPr>
              <a:t>: When initiated by the vendor/advocate, market research/interest/availability </a:t>
            </a:r>
            <a:r>
              <a:rPr lang="en-US" sz="2200" b="1" u="sng" dirty="0" smtClean="0">
                <a:solidFill>
                  <a:srgbClr val="002060"/>
                </a:solidFill>
              </a:rPr>
              <a:t>IS A REPORTABLE</a:t>
            </a:r>
            <a:r>
              <a:rPr lang="en-US" sz="2200" b="1" dirty="0" smtClean="0">
                <a:solidFill>
                  <a:srgbClr val="002060"/>
                </a:solidFill>
              </a:rPr>
              <a:t> Appearance</a:t>
            </a:r>
          </a:p>
        </p:txBody>
      </p:sp>
    </p:spTree>
    <p:extLst>
      <p:ext uri="{BB962C8B-B14F-4D97-AF65-F5344CB8AC3E}">
        <p14:creationId xmlns:p14="http://schemas.microsoft.com/office/powerpoint/2010/main" val="197333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 smtClean="0">
                <a:solidFill>
                  <a:srgbClr val="002060"/>
                </a:solidFill>
              </a:rPr>
              <a:t>Industry Meetings, Conferences &amp; Expos: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NOT REPORTED</a:t>
            </a:r>
            <a:endParaRPr lang="en-US" sz="2200" b="1" dirty="0">
              <a:solidFill>
                <a:srgbClr val="FF0000"/>
              </a:solidFill>
            </a:endParaRPr>
          </a:p>
          <a:p>
            <a:endParaRPr lang="en-US" sz="22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Participation in widely-attended industry meetings is not considered an Appearance.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rgbClr val="002060"/>
                </a:solidFill>
              </a:rPr>
              <a:t>Practically, this means no reporting is required for</a:t>
            </a:r>
            <a:r>
              <a:rPr lang="en-US" sz="2200" dirty="0" smtClean="0">
                <a:solidFill>
                  <a:srgbClr val="002060"/>
                </a:solidFill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Professional conferences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Expos/visiting booths on a show floor/exhibit hall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Panels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Training or educational programs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Public auctions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Where a vendor attends a SUNY conference</a:t>
            </a:r>
            <a:endParaRPr lang="en-US" sz="2200" dirty="0">
              <a:solidFill>
                <a:srgbClr val="002060"/>
              </a:solidFill>
            </a:endParaRPr>
          </a:p>
          <a:p>
            <a:pPr marL="0" lvl="1"/>
            <a:endParaRPr lang="en-US" sz="2200" dirty="0" smtClean="0">
              <a:solidFill>
                <a:srgbClr val="002060"/>
              </a:solidFill>
            </a:endParaRPr>
          </a:p>
          <a:p>
            <a:pPr marL="0" lvl="1"/>
            <a:r>
              <a:rPr lang="en-US" sz="2200" u="sng" dirty="0" smtClean="0">
                <a:solidFill>
                  <a:srgbClr val="002060"/>
                </a:solidFill>
              </a:rPr>
              <a:t>NOTE</a:t>
            </a:r>
            <a:r>
              <a:rPr lang="en-US" sz="2200" dirty="0" smtClean="0">
                <a:solidFill>
                  <a:srgbClr val="002060"/>
                </a:solidFill>
              </a:rPr>
              <a:t>: Reportable Appearances can still happen</a:t>
            </a:r>
            <a:r>
              <a:rPr lang="en-US" sz="2200" b="1" dirty="0" smtClean="0">
                <a:solidFill>
                  <a:srgbClr val="002060"/>
                </a:solidFill>
              </a:rPr>
              <a:t> before and after </a:t>
            </a:r>
            <a:r>
              <a:rPr lang="en-US" sz="2200" dirty="0" smtClean="0">
                <a:solidFill>
                  <a:srgbClr val="002060"/>
                </a:solidFill>
              </a:rPr>
              <a:t>these widely attended events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51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002060"/>
                </a:solidFill>
              </a:rPr>
              <a:t>Public Meetings: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NOT REPORTED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Participation in meetings which are: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Open to the public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Subject to the Open Meetings Law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Where a record of the meeting is otherwise available</a:t>
            </a:r>
            <a:endParaRPr lang="en-US" sz="2800" dirty="0">
              <a:solidFill>
                <a:srgbClr val="002060"/>
              </a:solidFill>
            </a:endParaRPr>
          </a:p>
          <a:p>
            <a:pPr marL="0" lvl="1"/>
            <a:endParaRPr lang="en-US" sz="2800" dirty="0" smtClean="0">
              <a:solidFill>
                <a:srgbClr val="002060"/>
              </a:solidFill>
            </a:endParaRPr>
          </a:p>
          <a:p>
            <a:pPr marL="0" lvl="1"/>
            <a:r>
              <a:rPr lang="en-US" sz="2800" u="sng" dirty="0" smtClean="0">
                <a:solidFill>
                  <a:srgbClr val="002060"/>
                </a:solidFill>
              </a:rPr>
              <a:t>NOTE</a:t>
            </a:r>
            <a:r>
              <a:rPr lang="en-US" sz="2800" dirty="0" smtClean="0">
                <a:solidFill>
                  <a:srgbClr val="002060"/>
                </a:solidFill>
              </a:rPr>
              <a:t>: Communications outside of such public meetings </a:t>
            </a:r>
            <a:r>
              <a:rPr lang="en-US" sz="2800" b="1" dirty="0" smtClean="0">
                <a:solidFill>
                  <a:srgbClr val="002060"/>
                </a:solidFill>
              </a:rPr>
              <a:t>but with respect to the same matter </a:t>
            </a:r>
            <a:r>
              <a:rPr lang="en-US" sz="2800" dirty="0" smtClean="0">
                <a:solidFill>
                  <a:srgbClr val="002060"/>
                </a:solidFill>
              </a:rPr>
              <a:t>covered in the public meeting MUST be reported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7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 smtClean="0">
                <a:solidFill>
                  <a:srgbClr val="002060"/>
                </a:solidFill>
              </a:rPr>
              <a:t>RFP/IFB Formal Procurement Processes: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NOT REPORTED</a:t>
            </a:r>
            <a:endParaRPr lang="en-US" sz="2200" b="1" dirty="0">
              <a:solidFill>
                <a:srgbClr val="FF0000"/>
              </a:solidFill>
            </a:endParaRPr>
          </a:p>
          <a:p>
            <a:endParaRPr lang="en-US" sz="22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Appearances as part of a formal procurement that are otherwise covered by the Procurement Lobbying Law, including: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Meetings that occur during the restricted RFP or IFB processes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Bid meetings and presentations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Meetings with designated contacts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Bid clarifications</a:t>
            </a:r>
            <a:endParaRPr lang="en-US" sz="2200" dirty="0">
              <a:solidFill>
                <a:srgbClr val="002060"/>
              </a:solidFill>
            </a:endParaRPr>
          </a:p>
          <a:p>
            <a:pPr marL="0" lvl="1"/>
            <a:endParaRPr lang="en-US" sz="2200" dirty="0" smtClean="0">
              <a:solidFill>
                <a:srgbClr val="002060"/>
              </a:solidFill>
            </a:endParaRPr>
          </a:p>
          <a:p>
            <a:pPr marL="0" lvl="1"/>
            <a:r>
              <a:rPr lang="en-US" sz="2200" u="sng" dirty="0" smtClean="0">
                <a:solidFill>
                  <a:srgbClr val="002060"/>
                </a:solidFill>
              </a:rPr>
              <a:t>NOTE</a:t>
            </a:r>
            <a:r>
              <a:rPr lang="en-US" sz="2200" dirty="0" smtClean="0">
                <a:solidFill>
                  <a:srgbClr val="002060"/>
                </a:solidFill>
              </a:rPr>
              <a:t>: The reason these formal procurement processes are excluded from reporting is because there are existing protocols that restrict communication to a designated contact during this time period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69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What does </a:t>
            </a:r>
            <a:r>
              <a:rPr lang="en-US" sz="32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200" b="1" dirty="0" smtClean="0">
                <a:solidFill>
                  <a:srgbClr val="002060"/>
                </a:solidFill>
              </a:rPr>
              <a:t>require?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002060"/>
                </a:solidFill>
              </a:rPr>
              <a:t>The law requires that </a:t>
            </a:r>
            <a:r>
              <a:rPr lang="en-US" sz="2800" b="1" u="sng" dirty="0" smtClean="0">
                <a:solidFill>
                  <a:srgbClr val="002060"/>
                </a:solidFill>
              </a:rPr>
              <a:t>SUNY Poly employees </a:t>
            </a:r>
            <a:r>
              <a:rPr lang="en-US" sz="2800" dirty="0" smtClean="0">
                <a:solidFill>
                  <a:srgbClr val="002060"/>
                </a:solidFill>
              </a:rPr>
              <a:t>who are </a:t>
            </a:r>
            <a:r>
              <a:rPr lang="en-US" sz="2800" b="1" u="sng" dirty="0" smtClean="0">
                <a:solidFill>
                  <a:srgbClr val="002060"/>
                </a:solidFill>
              </a:rPr>
              <a:t>Decision Makers </a:t>
            </a:r>
            <a:r>
              <a:rPr lang="en-US" sz="2800" dirty="0" smtClean="0">
                <a:solidFill>
                  <a:srgbClr val="002060"/>
                </a:solidFill>
              </a:rPr>
              <a:t>or </a:t>
            </a:r>
            <a:r>
              <a:rPr lang="en-US" sz="2800" b="1" u="sng" dirty="0" smtClean="0">
                <a:solidFill>
                  <a:srgbClr val="002060"/>
                </a:solidFill>
              </a:rPr>
              <a:t>Decision Advisors </a:t>
            </a:r>
            <a:r>
              <a:rPr lang="en-US" sz="2800" dirty="0" smtClean="0">
                <a:solidFill>
                  <a:srgbClr val="002060"/>
                </a:solidFill>
              </a:rPr>
              <a:t>report all substantive “</a:t>
            </a:r>
            <a:r>
              <a:rPr lang="en-US" sz="2800" b="1" u="sng" dirty="0" smtClean="0">
                <a:solidFill>
                  <a:srgbClr val="002060"/>
                </a:solidFill>
              </a:rPr>
              <a:t>Appearances</a:t>
            </a:r>
            <a:r>
              <a:rPr lang="en-US" sz="2800" dirty="0" smtClean="0">
                <a:solidFill>
                  <a:srgbClr val="002060"/>
                </a:solidFill>
              </a:rPr>
              <a:t>” with non-government entities (both individuals and firms) </a:t>
            </a:r>
            <a:r>
              <a:rPr lang="en-US" sz="2800" b="1" u="sng" dirty="0" smtClean="0">
                <a:solidFill>
                  <a:srgbClr val="002060"/>
                </a:solidFill>
              </a:rPr>
              <a:t>regarding one of five designated categories </a:t>
            </a:r>
            <a:r>
              <a:rPr lang="en-US" sz="2800" dirty="0" smtClean="0">
                <a:solidFill>
                  <a:srgbClr val="002060"/>
                </a:solidFill>
              </a:rPr>
              <a:t>to an online searchable database within </a:t>
            </a:r>
            <a:r>
              <a:rPr lang="en-US" sz="2800" b="1" u="sng" dirty="0" smtClean="0">
                <a:solidFill>
                  <a:srgbClr val="002060"/>
                </a:solidFill>
              </a:rPr>
              <a:t>five (5) days </a:t>
            </a:r>
            <a:r>
              <a:rPr lang="en-US" sz="2800" dirty="0" smtClean="0">
                <a:solidFill>
                  <a:srgbClr val="002060"/>
                </a:solidFill>
              </a:rPr>
              <a:t>of the Appearance </a:t>
            </a:r>
            <a:r>
              <a:rPr lang="en-US" sz="2800" b="1" dirty="0" smtClean="0">
                <a:solidFill>
                  <a:srgbClr val="002060"/>
                </a:solidFill>
              </a:rPr>
              <a:t>IF</a:t>
            </a:r>
            <a:r>
              <a:rPr lang="en-US" sz="2800" dirty="0" smtClean="0">
                <a:solidFill>
                  <a:srgbClr val="002060"/>
                </a:solidFill>
              </a:rPr>
              <a:t> the cost of the procurement/contract could be more than </a:t>
            </a:r>
            <a:r>
              <a:rPr lang="en-US" sz="2800" b="1" u="sng" dirty="0" smtClean="0">
                <a:solidFill>
                  <a:srgbClr val="002060"/>
                </a:solidFill>
              </a:rPr>
              <a:t>$25,000</a:t>
            </a:r>
            <a:r>
              <a:rPr lang="en-US" sz="2800" dirty="0" smtClean="0">
                <a:solidFill>
                  <a:srgbClr val="002060"/>
                </a:solidFill>
              </a:rPr>
              <a:t>; all entries will be published on a public-facing website.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06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appearances: not reported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002060"/>
                </a:solidFill>
              </a:rPr>
              <a:t>Meetings That Raise Safety Concerns to the Parties Involved: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NOT REPORTED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Any Appearance that, if disclosed and published on the public website could endanger the life or safety of any person, or could subject an individual to a risk of retaliation or adverse employment action.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5503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748" y="1861063"/>
            <a:ext cx="6400800" cy="289178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What does </a:t>
            </a:r>
            <a:r>
              <a:rPr lang="en-US" sz="36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600" b="1" dirty="0" smtClean="0">
                <a:solidFill>
                  <a:srgbClr val="FF0000"/>
                </a:solidFill>
              </a:rPr>
              <a:t>mean to you </a:t>
            </a:r>
            <a:r>
              <a:rPr lang="en-US" sz="3600" b="1" dirty="0" smtClean="0">
                <a:solidFill>
                  <a:schemeClr val="tx1"/>
                </a:solidFill>
              </a:rPr>
              <a:t>as a SUNY Poly Decision-Maker or 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Advisor?</a:t>
            </a:r>
            <a:endParaRPr lang="en-US" sz="3600" b="1" dirty="0">
              <a:solidFill>
                <a:schemeClr val="tx1"/>
              </a:solidFill>
            </a:endParaRPr>
          </a:p>
          <a:p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9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</a:rPr>
              <a:t>Must report information to </a:t>
            </a:r>
            <a:r>
              <a:rPr lang="en-US" sz="3000" b="1" dirty="0" err="1" smtClean="0">
                <a:solidFill>
                  <a:srgbClr val="002060"/>
                </a:solidFill>
              </a:rPr>
              <a:t>ogs</a:t>
            </a:r>
            <a:r>
              <a:rPr lang="en-US" sz="3000" b="1" dirty="0" smtClean="0">
                <a:solidFill>
                  <a:srgbClr val="002060"/>
                </a:solidFill>
              </a:rPr>
              <a:t> database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002060"/>
                </a:solidFill>
              </a:rPr>
              <a:t>CENTRALIZED APPROACH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b="1" u="sng" dirty="0">
              <a:solidFill>
                <a:srgbClr val="00206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SUNY POLY has DESIGNATED employees who access the OGS database and input all </a:t>
            </a:r>
            <a:r>
              <a:rPr lang="en-US" sz="2800" b="1" dirty="0" smtClean="0">
                <a:solidFill>
                  <a:srgbClr val="002060"/>
                </a:solidFill>
              </a:rPr>
              <a:t>Project Sunlight </a:t>
            </a:r>
            <a:r>
              <a:rPr lang="en-US" sz="2800" dirty="0" smtClean="0">
                <a:solidFill>
                  <a:srgbClr val="002060"/>
                </a:solidFill>
              </a:rPr>
              <a:t>Appearances for the entire campus.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48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</a:rPr>
              <a:t>What information must be reported to </a:t>
            </a:r>
            <a:r>
              <a:rPr lang="en-US" sz="3000" b="1" dirty="0" err="1" smtClean="0">
                <a:solidFill>
                  <a:srgbClr val="002060"/>
                </a:solidFill>
              </a:rPr>
              <a:t>ogs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Date of Appearance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Month, Day, Year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Type of Meeting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In Person, Video Conference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Location of Appearance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Address, City, State, Zip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Purpose of Meeting (One of the five categories listed in the law)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Procurement, </a:t>
            </a:r>
            <a:r>
              <a:rPr lang="en-US" sz="2800" dirty="0" smtClean="0">
                <a:solidFill>
                  <a:srgbClr val="002060"/>
                </a:solidFill>
              </a:rPr>
              <a:t>Rate Making, Regulatory Matters, Judicial, Adoption of a Rule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Name(s) of SUNY Poly contact(s)</a:t>
            </a:r>
          </a:p>
        </p:txBody>
      </p:sp>
    </p:spTree>
    <p:extLst>
      <p:ext uri="{BB962C8B-B14F-4D97-AF65-F5344CB8AC3E}">
        <p14:creationId xmlns:p14="http://schemas.microsoft.com/office/powerpoint/2010/main" val="16210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</a:rPr>
              <a:t>What information must be reported to </a:t>
            </a:r>
            <a:r>
              <a:rPr lang="en-US" sz="3000" b="1" dirty="0" err="1" smtClean="0">
                <a:solidFill>
                  <a:srgbClr val="002060"/>
                </a:solidFill>
              </a:rPr>
              <a:t>ogs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Name of Company at Appearance 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Company Location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City, Zip Only(If large company, location that the representative works out of)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Outside Representative(s) at Appearance, If Any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Company’s Attorney, Lobbyist,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Outside Representative(s) Location, If Any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If large company, location that the representative works out of</a:t>
            </a:r>
          </a:p>
          <a:p>
            <a:pPr marL="461963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Name(s) of Non-SUNY Poly Contact(s)</a:t>
            </a:r>
          </a:p>
        </p:txBody>
      </p:sp>
    </p:spTree>
    <p:extLst>
      <p:ext uri="{BB962C8B-B14F-4D97-AF65-F5344CB8AC3E}">
        <p14:creationId xmlns:p14="http://schemas.microsoft.com/office/powerpoint/2010/main" val="27097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5503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748" y="1861063"/>
            <a:ext cx="6400800" cy="289178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Project Sunlight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Hypotheticals</a:t>
            </a:r>
            <a:endParaRPr lang="en-US" sz="3600" b="1" dirty="0">
              <a:solidFill>
                <a:schemeClr val="tx1"/>
              </a:solidFill>
            </a:endParaRPr>
          </a:p>
          <a:p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30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hypotheticals (when/when not to report)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Note: With the following hypotheticals, assume the following: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The Appearance is </a:t>
            </a:r>
            <a:r>
              <a:rPr lang="en-US" sz="2800" u="sng" dirty="0" smtClean="0">
                <a:solidFill>
                  <a:srgbClr val="002060"/>
                </a:solidFill>
              </a:rPr>
              <a:t>in-person</a:t>
            </a:r>
            <a:r>
              <a:rPr lang="en-US" sz="2800" dirty="0" smtClean="0">
                <a:solidFill>
                  <a:srgbClr val="002060"/>
                </a:solidFill>
              </a:rPr>
              <a:t>, and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The value of the purchase/contract is </a:t>
            </a:r>
            <a:r>
              <a:rPr lang="en-US" sz="2800" u="sng" dirty="0" smtClean="0">
                <a:solidFill>
                  <a:srgbClr val="002060"/>
                </a:solidFill>
              </a:rPr>
              <a:t>over the $25,000</a:t>
            </a:r>
            <a:r>
              <a:rPr lang="en-US" sz="2800" dirty="0" smtClean="0">
                <a:solidFill>
                  <a:srgbClr val="002060"/>
                </a:solidFill>
              </a:rPr>
              <a:t> threshold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8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hypotheticals (when/when not to report)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1. Appearances before current vendors with existing contracts? </a:t>
            </a:r>
            <a:r>
              <a:rPr lang="en-US" sz="2800" b="1" dirty="0" smtClean="0">
                <a:solidFill>
                  <a:srgbClr val="FF0000"/>
                </a:solidFill>
              </a:rPr>
              <a:t>NO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Because the vendor already has a contract with SUNY Poly, Appearances related to that contract are not reportable.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EXCEPT if the Appearance discussion is outside the scope of the existing contract, then it would constitute a reportable Appearance.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78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hypotheticals (when/when not to report)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2. A bidders conference that occurs during the RFP process? </a:t>
            </a:r>
            <a:r>
              <a:rPr lang="en-US" sz="2800" b="1" dirty="0" smtClean="0">
                <a:solidFill>
                  <a:srgbClr val="FF0000"/>
                </a:solidFill>
              </a:rPr>
              <a:t>NO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Because Appearances are not reportable if they occur during the Restricted Period of the RFP process.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However, an Appearance prior to the commencement of the Restricted Period that is a substantive attempt to influence a SUNY Poly Decision Maker to purchase a vendor’s product, even if unsolicited, </a:t>
            </a:r>
            <a:r>
              <a:rPr lang="en-US" sz="2800" u="sng" dirty="0" smtClean="0">
                <a:solidFill>
                  <a:srgbClr val="002060"/>
                </a:solidFill>
              </a:rPr>
              <a:t>IS</a:t>
            </a:r>
            <a:r>
              <a:rPr lang="en-US" sz="2800" dirty="0" smtClean="0">
                <a:solidFill>
                  <a:srgbClr val="002060"/>
                </a:solidFill>
              </a:rPr>
              <a:t> a reportable Appearance.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5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hypotheticals (when/when not to report)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3. Another University/Union/Association is advocating for you to procure or contract with a particular vendor? </a:t>
            </a:r>
            <a:r>
              <a:rPr lang="en-US" sz="2800" b="1" dirty="0" smtClean="0">
                <a:solidFill>
                  <a:srgbClr val="00B050"/>
                </a:solidFill>
              </a:rPr>
              <a:t>YES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The law states that SUNY Poly must report Appearances where people are acting in a representative capacity, such that this advocacy is reportable.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70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What does </a:t>
            </a:r>
            <a:r>
              <a:rPr lang="en-US" sz="32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200" b="1" dirty="0" smtClean="0">
                <a:solidFill>
                  <a:srgbClr val="002060"/>
                </a:solidFill>
              </a:rPr>
              <a:t>require?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002060"/>
                </a:solidFill>
              </a:rPr>
              <a:t>Only “Appearances” related to FIVE categories need to be reported to OGS:</a:t>
            </a:r>
          </a:p>
          <a:p>
            <a:endParaRPr lang="en-US" sz="2800" b="1" u="sng" dirty="0" smtClean="0">
              <a:solidFill>
                <a:srgbClr val="002060"/>
              </a:solidFill>
            </a:endParaRPr>
          </a:p>
          <a:p>
            <a:pPr marL="514350" indent="-514350">
              <a:buAutoNum type="arabicParenBoth"/>
            </a:pPr>
            <a:r>
              <a:rPr lang="en-US" sz="2800" b="1" dirty="0" smtClean="0">
                <a:solidFill>
                  <a:srgbClr val="002060"/>
                </a:solidFill>
              </a:rPr>
              <a:t>Procurement of State contract for real property, goods, or services over $25,000;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514350" indent="-514350">
              <a:buAutoNum type="arabicParenBoth"/>
            </a:pPr>
            <a:r>
              <a:rPr lang="en-US" sz="2800" dirty="0" smtClean="0">
                <a:solidFill>
                  <a:srgbClr val="002060"/>
                </a:solidFill>
              </a:rPr>
              <a:t>Rate-making;</a:t>
            </a:r>
          </a:p>
          <a:p>
            <a:pPr marL="514350" indent="-514350">
              <a:buAutoNum type="arabicParenBoth"/>
            </a:pPr>
            <a:r>
              <a:rPr lang="en-US" sz="2800" dirty="0" smtClean="0">
                <a:solidFill>
                  <a:srgbClr val="002060"/>
                </a:solidFill>
              </a:rPr>
              <a:t>Regulatory matters;</a:t>
            </a:r>
          </a:p>
          <a:p>
            <a:pPr marL="514350" indent="-514350">
              <a:buAutoNum type="arabicParenBoth"/>
            </a:pPr>
            <a:r>
              <a:rPr lang="en-US" sz="2800" dirty="0" smtClean="0">
                <a:solidFill>
                  <a:srgbClr val="002060"/>
                </a:solidFill>
              </a:rPr>
              <a:t>Judicial or quasi-judicial proceedings; and</a:t>
            </a:r>
          </a:p>
          <a:p>
            <a:pPr marL="514350" indent="-514350">
              <a:buAutoNum type="arabicParenBoth"/>
            </a:pPr>
            <a:r>
              <a:rPr lang="en-US" sz="2800" dirty="0" smtClean="0">
                <a:solidFill>
                  <a:srgbClr val="002060"/>
                </a:solidFill>
              </a:rPr>
              <a:t>Rule-making per the State Administrative Procedures</a:t>
            </a:r>
          </a:p>
          <a:p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63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hypotheticals (when/when not to report)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4. Meeting related to the sale of SUNY Poly land? </a:t>
            </a:r>
            <a:r>
              <a:rPr lang="en-US" sz="2800" b="1" dirty="0" smtClean="0">
                <a:solidFill>
                  <a:srgbClr val="00B050"/>
                </a:solidFill>
              </a:rPr>
              <a:t>YES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The Appearance is related to a potential state contract, so it is reported, even if SUNY Poly is selling its own property.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Remember: Project Sunlight covers procurements, where SUNY Poly is purchasing, but also revenue-generating contracts, where SUNY Poly is being paid for land/use of facilities/services.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7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hypotheticals (when/when not to report)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5. Meeting to purchase a software program for SUNY Poly, where Research Foundation funds would be used? </a:t>
            </a:r>
            <a:r>
              <a:rPr lang="en-US" sz="2800" b="1" dirty="0" smtClean="0">
                <a:solidFill>
                  <a:srgbClr val="FF0000"/>
                </a:solidFill>
              </a:rPr>
              <a:t>NO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Appearances related to the spending of non-state funds are not reportable.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62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hypotheticals (when/when not to report)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6. Meeting to purchase a software program for SUNY Poly, where Construction Fund funds would be used? </a:t>
            </a:r>
            <a:r>
              <a:rPr lang="en-US" sz="2800" b="1" dirty="0" smtClean="0">
                <a:solidFill>
                  <a:srgbClr val="00B050"/>
                </a:solidFill>
              </a:rPr>
              <a:t>YES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Remember that the Construction Fund, as a public benefit corporation, is included for purposes of reporting under </a:t>
            </a:r>
            <a:r>
              <a:rPr lang="en-US" sz="2800" b="1" dirty="0" smtClean="0">
                <a:solidFill>
                  <a:srgbClr val="002060"/>
                </a:solidFill>
              </a:rPr>
              <a:t>Project Sunlight</a:t>
            </a:r>
            <a:r>
              <a:rPr lang="en-US" sz="2800" dirty="0" smtClean="0">
                <a:solidFill>
                  <a:srgbClr val="002060"/>
                </a:solidFill>
              </a:rPr>
              <a:t>, so an Appearance related to the spending of Construction Fund’s own funds MUST be reported.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8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5503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748" y="1861063"/>
            <a:ext cx="6400800" cy="289178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Project Sunlight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Recap</a:t>
            </a:r>
            <a:endParaRPr lang="en-US" sz="3600" b="1" dirty="0">
              <a:solidFill>
                <a:schemeClr val="tx1"/>
              </a:solidFill>
            </a:endParaRPr>
          </a:p>
          <a:p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0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</a:rPr>
              <a:t>How will</a:t>
            </a:r>
            <a:r>
              <a:rPr lang="en-US" sz="3000" b="1" dirty="0" smtClean="0">
                <a:solidFill>
                  <a:srgbClr val="FFFF00"/>
                </a:solidFill>
              </a:rPr>
              <a:t> 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impact </a:t>
            </a:r>
            <a:r>
              <a:rPr lang="en-US" sz="3000" b="1" dirty="0" err="1" smtClean="0">
                <a:solidFill>
                  <a:srgbClr val="002060"/>
                </a:solidFill>
              </a:rPr>
              <a:t>suny</a:t>
            </a:r>
            <a:r>
              <a:rPr lang="en-US" sz="3000" b="1" dirty="0" smtClean="0">
                <a:solidFill>
                  <a:srgbClr val="002060"/>
                </a:solidFill>
              </a:rPr>
              <a:t> poly?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COMPLIANCE MANDATE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endParaRPr lang="en-US" sz="2800" b="1" dirty="0">
              <a:solidFill>
                <a:srgbClr val="00B050"/>
              </a:solidFill>
            </a:endParaRP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b="1" u="sng" dirty="0" smtClean="0">
                <a:solidFill>
                  <a:srgbClr val="002060"/>
                </a:solidFill>
              </a:rPr>
              <a:t>SUNY Poly employees </a:t>
            </a:r>
            <a:r>
              <a:rPr lang="en-US" sz="2800" dirty="0" smtClean="0">
                <a:solidFill>
                  <a:srgbClr val="002060"/>
                </a:solidFill>
              </a:rPr>
              <a:t>who are </a:t>
            </a:r>
            <a:r>
              <a:rPr lang="en-US" sz="2800" b="1" u="sng" dirty="0" smtClean="0">
                <a:solidFill>
                  <a:srgbClr val="002060"/>
                </a:solidFill>
              </a:rPr>
              <a:t>Decision Makers or Decision Advisors must report</a:t>
            </a:r>
            <a:r>
              <a:rPr lang="en-US" sz="2800" dirty="0" smtClean="0">
                <a:solidFill>
                  <a:srgbClr val="002060"/>
                </a:solidFill>
              </a:rPr>
              <a:t> substantive “</a:t>
            </a:r>
            <a:r>
              <a:rPr lang="en-US" sz="2800" b="1" u="sng" dirty="0" smtClean="0">
                <a:solidFill>
                  <a:srgbClr val="002060"/>
                </a:solidFill>
              </a:rPr>
              <a:t>Appearances</a:t>
            </a:r>
            <a:r>
              <a:rPr lang="en-US" sz="2800" dirty="0" smtClean="0">
                <a:solidFill>
                  <a:srgbClr val="002060"/>
                </a:solidFill>
              </a:rPr>
              <a:t>” with non-government entities (both individuals and firms) </a:t>
            </a:r>
            <a:r>
              <a:rPr lang="en-US" sz="2800" b="1" u="sng" dirty="0" smtClean="0">
                <a:solidFill>
                  <a:srgbClr val="002060"/>
                </a:solidFill>
              </a:rPr>
              <a:t>regarding one of five designated categories</a:t>
            </a:r>
            <a:r>
              <a:rPr lang="en-US" sz="2800" dirty="0" smtClean="0">
                <a:solidFill>
                  <a:srgbClr val="002060"/>
                </a:solidFill>
              </a:rPr>
              <a:t> to an OGS online searchable database within </a:t>
            </a:r>
            <a:r>
              <a:rPr lang="en-US" sz="2800" b="1" u="sng" dirty="0" smtClean="0">
                <a:solidFill>
                  <a:srgbClr val="002060"/>
                </a:solidFill>
              </a:rPr>
              <a:t>five days </a:t>
            </a:r>
            <a:r>
              <a:rPr lang="en-US" sz="2800" dirty="0" smtClean="0">
                <a:solidFill>
                  <a:srgbClr val="002060"/>
                </a:solidFill>
              </a:rPr>
              <a:t>of the Appearance if cost of the potential procurement/contract could be more than </a:t>
            </a:r>
            <a:r>
              <a:rPr lang="en-US" sz="2800" b="1" u="sng" dirty="0" smtClean="0">
                <a:solidFill>
                  <a:srgbClr val="002060"/>
                </a:solidFill>
              </a:rPr>
              <a:t>$25,000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31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</a:rPr>
              <a:t>How will</a:t>
            </a:r>
            <a:r>
              <a:rPr lang="en-US" sz="3000" b="1" dirty="0" smtClean="0">
                <a:solidFill>
                  <a:srgbClr val="FFFF00"/>
                </a:solidFill>
              </a:rPr>
              <a:t> 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impact </a:t>
            </a:r>
            <a:r>
              <a:rPr lang="en-US" sz="3000" b="1" dirty="0" err="1" smtClean="0">
                <a:solidFill>
                  <a:srgbClr val="002060"/>
                </a:solidFill>
              </a:rPr>
              <a:t>suny</a:t>
            </a:r>
            <a:r>
              <a:rPr lang="en-US" sz="3000" b="1" dirty="0" smtClean="0">
                <a:solidFill>
                  <a:srgbClr val="002060"/>
                </a:solidFill>
              </a:rPr>
              <a:t> poly?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REMEMBER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endParaRPr lang="en-US" sz="2800" b="1" dirty="0">
              <a:solidFill>
                <a:srgbClr val="00B050"/>
              </a:solidFill>
            </a:endParaRP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rgbClr val="002060"/>
                </a:solidFill>
              </a:rPr>
              <a:t>Only pre-contract Appearances</a:t>
            </a:r>
            <a:r>
              <a:rPr lang="en-US" sz="2800" dirty="0" smtClean="0">
                <a:solidFill>
                  <a:srgbClr val="002060"/>
                </a:solidFill>
              </a:rPr>
              <a:t> need to be reported.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Only </a:t>
            </a:r>
            <a:r>
              <a:rPr lang="en-US" sz="2800" b="1" u="sng" dirty="0" smtClean="0">
                <a:solidFill>
                  <a:srgbClr val="002060"/>
                </a:solidFill>
              </a:rPr>
              <a:t>in-person and video conference Appearances </a:t>
            </a:r>
            <a:r>
              <a:rPr lang="en-US" sz="2800" dirty="0" smtClean="0">
                <a:solidFill>
                  <a:srgbClr val="002060"/>
                </a:solidFill>
              </a:rPr>
              <a:t>need to be reported.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Only Appearances that could result in procurements/contracts with a </a:t>
            </a:r>
            <a:r>
              <a:rPr lang="en-US" sz="2800" b="1" u="sng" dirty="0" smtClean="0">
                <a:solidFill>
                  <a:srgbClr val="002060"/>
                </a:solidFill>
              </a:rPr>
              <a:t>value over $25,000</a:t>
            </a:r>
            <a:r>
              <a:rPr lang="en-US" sz="2800" dirty="0" smtClean="0">
                <a:solidFill>
                  <a:srgbClr val="002060"/>
                </a:solidFill>
              </a:rPr>
              <a:t> need to be reported.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7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</a:rPr>
              <a:t>required </a:t>
            </a:r>
            <a:r>
              <a:rPr lang="en-US" sz="3000" b="1" dirty="0" err="1" smtClean="0">
                <a:solidFill>
                  <a:srgbClr val="002060"/>
                </a:solidFill>
              </a:rPr>
              <a:t>suny</a:t>
            </a:r>
            <a:r>
              <a:rPr lang="en-US" sz="3000" b="1" dirty="0" smtClean="0">
                <a:solidFill>
                  <a:srgbClr val="002060"/>
                </a:solidFill>
              </a:rPr>
              <a:t> poly action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u="sng" dirty="0" smtClean="0">
                <a:solidFill>
                  <a:srgbClr val="FF0000"/>
                </a:solidFill>
              </a:rPr>
              <a:t>SUNY Poly MUST</a:t>
            </a:r>
            <a:r>
              <a:rPr lang="en-US" sz="2600" b="1" dirty="0" smtClean="0">
                <a:solidFill>
                  <a:srgbClr val="002060"/>
                </a:solidFill>
              </a:rPr>
              <a:t>:</a:t>
            </a:r>
            <a:endParaRPr lang="en-US" sz="2600" b="1" dirty="0">
              <a:solidFill>
                <a:srgbClr val="00B050"/>
              </a:solidFill>
            </a:endParaRP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en-US" sz="2000" b="1" u="sng" dirty="0" smtClean="0">
                <a:solidFill>
                  <a:srgbClr val="002060"/>
                </a:solidFill>
              </a:rPr>
              <a:t>Designate one/several individuals</a:t>
            </a:r>
            <a:r>
              <a:rPr lang="en-US" sz="2000" dirty="0" smtClean="0">
                <a:solidFill>
                  <a:srgbClr val="002060"/>
                </a:solidFill>
              </a:rPr>
              <a:t> responsible for entering data in the OGS </a:t>
            </a:r>
            <a:r>
              <a:rPr lang="en-US" sz="2000" b="1" dirty="0" smtClean="0">
                <a:solidFill>
                  <a:srgbClr val="002060"/>
                </a:solidFill>
              </a:rPr>
              <a:t>Project Sunlight </a:t>
            </a:r>
            <a:r>
              <a:rPr lang="en-US" sz="2000" dirty="0" smtClean="0">
                <a:solidFill>
                  <a:srgbClr val="002060"/>
                </a:solidFill>
              </a:rPr>
              <a:t>database.</a:t>
            </a:r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Procurement Office has been designated to enter data into the OGS database.</a:t>
            </a:r>
          </a:p>
          <a:p>
            <a:pPr marL="514350" indent="-514350">
              <a:buAutoNum type="arabicPeriod" startAt="2"/>
            </a:pPr>
            <a:r>
              <a:rPr lang="en-US" sz="2000" b="1" u="sng" dirty="0" smtClean="0">
                <a:solidFill>
                  <a:srgbClr val="002060"/>
                </a:solidFill>
              </a:rPr>
              <a:t>Decide who is a Decision Maker or Decision Advisor</a:t>
            </a:r>
            <a:r>
              <a:rPr lang="en-US" sz="2000" b="1" dirty="0" smtClean="0">
                <a:solidFill>
                  <a:srgbClr val="002060"/>
                </a:solidFill>
              </a:rPr>
              <a:t>, </a:t>
            </a:r>
            <a:r>
              <a:rPr lang="en-US" sz="2000" dirty="0" smtClean="0">
                <a:solidFill>
                  <a:srgbClr val="002060"/>
                </a:solidFill>
              </a:rPr>
              <a:t>and ensure those employees undergo </a:t>
            </a:r>
            <a:r>
              <a:rPr lang="en-US" sz="2000" b="1" dirty="0" smtClean="0">
                <a:solidFill>
                  <a:srgbClr val="002060"/>
                </a:solidFill>
              </a:rPr>
              <a:t>Project Sunlight </a:t>
            </a:r>
            <a:r>
              <a:rPr lang="en-US" sz="2000" dirty="0" smtClean="0">
                <a:solidFill>
                  <a:srgbClr val="002060"/>
                </a:solidFill>
              </a:rPr>
              <a:t>training.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Retain records of WHO has been trained at SUNY Poly and ensure re-training every other year.</a:t>
            </a:r>
            <a:endParaRPr lang="en-US" sz="2000" dirty="0">
              <a:solidFill>
                <a:srgbClr val="002060"/>
              </a:solidFill>
            </a:endParaRPr>
          </a:p>
          <a:p>
            <a:pPr marL="461963" lvl="1" indent="-461963"/>
            <a:r>
              <a:rPr lang="en-US" sz="2000" b="1" dirty="0" smtClean="0">
                <a:solidFill>
                  <a:srgbClr val="002060"/>
                </a:solidFill>
              </a:rPr>
              <a:t>3.	</a:t>
            </a:r>
            <a:r>
              <a:rPr lang="en-US" sz="2000" b="1" u="sng" dirty="0" smtClean="0">
                <a:solidFill>
                  <a:srgbClr val="002060"/>
                </a:solidFill>
              </a:rPr>
              <a:t>Develop procedures </a:t>
            </a:r>
            <a:r>
              <a:rPr lang="en-US" sz="2000" dirty="0" smtClean="0">
                <a:solidFill>
                  <a:srgbClr val="002060"/>
                </a:solidFill>
              </a:rPr>
              <a:t>to assure SUNY Poly individuals before whom outside individuals and firms make reportable Appearances </a:t>
            </a:r>
            <a:r>
              <a:rPr lang="en-US" sz="2000" u="sng" dirty="0" smtClean="0">
                <a:solidFill>
                  <a:srgbClr val="002060"/>
                </a:solidFill>
              </a:rPr>
              <a:t>complete the </a:t>
            </a:r>
            <a:r>
              <a:rPr lang="en-US" sz="2000" b="1" u="sng" dirty="0" smtClean="0">
                <a:solidFill>
                  <a:srgbClr val="002060"/>
                </a:solidFill>
              </a:rPr>
              <a:t>Project Sunlight</a:t>
            </a:r>
            <a:r>
              <a:rPr lang="en-US" sz="2000" u="sng" dirty="0" smtClean="0">
                <a:solidFill>
                  <a:srgbClr val="002060"/>
                </a:solidFill>
              </a:rPr>
              <a:t> Reporting Form </a:t>
            </a:r>
            <a:r>
              <a:rPr lang="en-US" sz="2000" dirty="0" smtClean="0">
                <a:solidFill>
                  <a:srgbClr val="002060"/>
                </a:solidFill>
              </a:rPr>
              <a:t>or </a:t>
            </a:r>
            <a:r>
              <a:rPr lang="en-US" sz="2000" u="sng" dirty="0" smtClean="0">
                <a:solidFill>
                  <a:srgbClr val="002060"/>
                </a:solidFill>
              </a:rPr>
              <a:t>convey notice of the Appearance</a:t>
            </a:r>
            <a:r>
              <a:rPr lang="en-US" sz="2000" dirty="0" smtClean="0">
                <a:solidFill>
                  <a:srgbClr val="002060"/>
                </a:solidFill>
              </a:rPr>
              <a:t> to the Procurement Office.</a:t>
            </a:r>
          </a:p>
        </p:txBody>
      </p:sp>
    </p:spTree>
    <p:extLst>
      <p:ext uri="{BB962C8B-B14F-4D97-AF65-F5344CB8AC3E}">
        <p14:creationId xmlns:p14="http://schemas.microsoft.com/office/powerpoint/2010/main" val="11509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000" b="1" dirty="0" smtClean="0">
                <a:solidFill>
                  <a:srgbClr val="002060"/>
                </a:solidFill>
              </a:rPr>
              <a:t>resources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All </a:t>
            </a:r>
            <a:r>
              <a:rPr lang="en-US" sz="2400" b="1" dirty="0" smtClean="0">
                <a:solidFill>
                  <a:srgbClr val="002060"/>
                </a:solidFill>
              </a:rPr>
              <a:t>Project Sunlight </a:t>
            </a:r>
            <a:r>
              <a:rPr lang="en-US" sz="2400" dirty="0" smtClean="0">
                <a:solidFill>
                  <a:srgbClr val="002060"/>
                </a:solidFill>
              </a:rPr>
              <a:t>information can be found on the SUNY Compliance Website (</a:t>
            </a:r>
            <a:r>
              <a:rPr lang="en-US" sz="2400" dirty="0" smtClean="0">
                <a:solidFill>
                  <a:srgbClr val="002060"/>
                </a:solidFill>
                <a:hlinkClick r:id="rId3"/>
              </a:rPr>
              <a:t>www.suny.edu/compliance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</a:p>
          <a:p>
            <a:pPr marL="914400" indent="-45720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TOPICS</a:t>
            </a:r>
            <a:r>
              <a:rPr lang="en-US" sz="2400" dirty="0" smtClean="0">
                <a:solidFill>
                  <a:srgbClr val="002060"/>
                </a:solidFill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</a:rPr>
              <a:t>Project Sunlight</a:t>
            </a:r>
          </a:p>
          <a:p>
            <a:pPr marL="1376363" lvl="1" indent="-466725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Forms</a:t>
            </a:r>
          </a:p>
          <a:p>
            <a:pPr marL="1376363" lvl="1" indent="-466725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Training Materials</a:t>
            </a:r>
          </a:p>
          <a:p>
            <a:pPr marL="1376363" lvl="1" indent="-466725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Other Resources</a:t>
            </a:r>
            <a:endParaRPr lang="en-US" sz="2400" dirty="0">
              <a:solidFill>
                <a:srgbClr val="002060"/>
              </a:solidFill>
            </a:endParaRPr>
          </a:p>
          <a:p>
            <a:pPr marL="0" lvl="1"/>
            <a:endParaRPr lang="en-US" sz="2400" b="1" dirty="0" smtClean="0">
              <a:solidFill>
                <a:srgbClr val="002060"/>
              </a:solidFill>
            </a:endParaRPr>
          </a:p>
          <a:p>
            <a:pPr marL="0" lvl="1"/>
            <a:r>
              <a:rPr lang="en-US" sz="2400" b="1" dirty="0" smtClean="0">
                <a:solidFill>
                  <a:srgbClr val="002060"/>
                </a:solidFill>
              </a:rPr>
              <a:t>Questions</a:t>
            </a:r>
            <a:r>
              <a:rPr lang="en-US" sz="2400" dirty="0" smtClean="0">
                <a:solidFill>
                  <a:srgbClr val="002060"/>
                </a:solidFill>
              </a:rPr>
              <a:t>: Submit to </a:t>
            </a:r>
            <a:r>
              <a:rPr lang="en-US" sz="2400" dirty="0" smtClean="0">
                <a:solidFill>
                  <a:srgbClr val="002060"/>
                </a:solidFill>
                <a:hlinkClick r:id="rId4"/>
              </a:rPr>
              <a:t>projectsunlight@suny.edu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lvl="1"/>
            <a:endParaRPr lang="en-US" sz="2400" b="1" dirty="0" smtClean="0">
              <a:solidFill>
                <a:srgbClr val="002060"/>
              </a:solidFill>
            </a:endParaRPr>
          </a:p>
          <a:p>
            <a:pPr marL="0" lvl="1"/>
            <a:r>
              <a:rPr lang="en-US" sz="2400" b="1" dirty="0" smtClean="0">
                <a:solidFill>
                  <a:srgbClr val="002060"/>
                </a:solidFill>
              </a:rPr>
              <a:t>Specific legal questions</a:t>
            </a:r>
            <a:r>
              <a:rPr lang="en-US" sz="2400" dirty="0" smtClean="0">
                <a:solidFill>
                  <a:srgbClr val="002060"/>
                </a:solidFill>
              </a:rPr>
              <a:t>: SUNY Legal Counsel Office (518) 320-1400 or SUNY Poly Counsel’s Office</a:t>
            </a:r>
          </a:p>
          <a:p>
            <a:pPr marL="0" lvl="1"/>
            <a:endParaRPr lang="en-US" sz="2400" b="1" dirty="0" smtClean="0">
              <a:solidFill>
                <a:srgbClr val="002060"/>
              </a:solidFill>
            </a:endParaRPr>
          </a:p>
          <a:p>
            <a:pPr marL="0" lvl="1"/>
            <a:r>
              <a:rPr lang="en-US" sz="2400" b="1" dirty="0" smtClean="0">
                <a:solidFill>
                  <a:srgbClr val="002060"/>
                </a:solidFill>
              </a:rPr>
              <a:t>New York State website</a:t>
            </a:r>
            <a:r>
              <a:rPr lang="en-US" sz="2400" dirty="0" smtClean="0">
                <a:solidFill>
                  <a:srgbClr val="002060"/>
                </a:solidFill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hlinkClick r:id="rId5"/>
              </a:rPr>
              <a:t>http://projectsunlight.ny.gov/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lvl="1"/>
            <a:endParaRPr lang="en-US" sz="2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64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5503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748" y="1861063"/>
            <a:ext cx="6400800" cy="2891784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Contact SUNY Poly Procurement Office: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David Manore, Director of Purchasing,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315-792-7280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Charles Schiralli, Purchasing Associate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315-792-7340</a:t>
            </a:r>
          </a:p>
          <a:p>
            <a:endParaRPr lang="en-US" sz="3600" b="1" dirty="0">
              <a:solidFill>
                <a:schemeClr val="tx1"/>
              </a:solidFill>
            </a:endParaRPr>
          </a:p>
          <a:p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59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5503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748" y="1861063"/>
            <a:ext cx="6400800" cy="2891784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THANK YOU!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sz="3600" b="1" dirty="0">
              <a:solidFill>
                <a:schemeClr val="tx1"/>
              </a:solidFill>
            </a:endParaRPr>
          </a:p>
          <a:p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29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Category most likely to affect </a:t>
            </a:r>
            <a:r>
              <a:rPr lang="en-US" sz="3200" b="1" dirty="0" err="1" smtClean="0">
                <a:solidFill>
                  <a:srgbClr val="002060"/>
                </a:solidFill>
              </a:rPr>
              <a:t>suny</a:t>
            </a:r>
            <a:r>
              <a:rPr lang="en-US" sz="3200" b="1" dirty="0" smtClean="0">
                <a:solidFill>
                  <a:srgbClr val="002060"/>
                </a:solidFill>
              </a:rPr>
              <a:t> poly: procurement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arenBoth"/>
            </a:pPr>
            <a:r>
              <a:rPr lang="en-US" sz="2200" b="1" dirty="0" smtClean="0">
                <a:solidFill>
                  <a:srgbClr val="002060"/>
                </a:solidFill>
              </a:rPr>
              <a:t>Procurement of State contract for real property, goods, or services over $25,000;</a:t>
            </a: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SUNY Poly Decision Makers and Advisors must report Appearances for the purpose of “procuring a state contract for real property, goods or services;” Includes: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When SUNY Poly is purchasing/going to purchase;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Where SUNY Poly is entering into a revenue-generating contract;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Sale of land contracts involving SUNY Poly land;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Facilities use contracts where SUNY Poly is paid for use of space;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Any other potential state contracts with a value over $25,000</a:t>
            </a:r>
          </a:p>
          <a:p>
            <a:endParaRPr lang="en-US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07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Project sunlight </a:t>
            </a:r>
            <a:r>
              <a:rPr lang="en-US" sz="3200" b="1" dirty="0" smtClean="0">
                <a:solidFill>
                  <a:srgbClr val="002060"/>
                </a:solidFill>
              </a:rPr>
              <a:t>appearances: what must be reported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You only report Appearances related to the: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SPENDING OF STATE FUNDS; 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PROCURING OF A STATE CONTRACT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If Appearance is related to the spending of funds from a </a:t>
            </a:r>
            <a:r>
              <a:rPr lang="en-US" sz="2800" b="1" dirty="0" smtClean="0">
                <a:solidFill>
                  <a:srgbClr val="002060"/>
                </a:solidFill>
              </a:rPr>
              <a:t>non-State fund account</a:t>
            </a:r>
            <a:r>
              <a:rPr lang="en-US" sz="2800" dirty="0" smtClean="0">
                <a:solidFill>
                  <a:srgbClr val="002060"/>
                </a:solidFill>
              </a:rPr>
              <a:t> (i.e. Foundation, Auxiliary or RF funds) = </a:t>
            </a:r>
            <a:r>
              <a:rPr lang="en-US" sz="2800" b="1" dirty="0" smtClean="0">
                <a:solidFill>
                  <a:srgbClr val="FF0000"/>
                </a:solidFill>
              </a:rPr>
              <a:t>NOT REPORTED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If Appearance is to discuss a potential State contract (i.e. for the sale of SUNY Poly land) or use of State-funded account = </a:t>
            </a:r>
            <a:r>
              <a:rPr lang="en-US" sz="2800" b="1" dirty="0" smtClean="0">
                <a:solidFill>
                  <a:srgbClr val="00B050"/>
                </a:solidFill>
              </a:rPr>
              <a:t>REPORT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2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What entities </a:t>
            </a:r>
            <a:r>
              <a:rPr lang="en-US" b="1" u="sng" dirty="0" smtClean="0">
                <a:solidFill>
                  <a:srgbClr val="FF0000"/>
                </a:solidFill>
              </a:rPr>
              <a:t>must</a:t>
            </a:r>
            <a:r>
              <a:rPr lang="en-US" b="1" dirty="0" smtClean="0">
                <a:solidFill>
                  <a:srgbClr val="002060"/>
                </a:solidFill>
              </a:rPr>
              <a:t> report appearances under </a:t>
            </a:r>
            <a:r>
              <a:rPr lang="en-US" b="1" dirty="0" smtClean="0">
                <a:solidFill>
                  <a:srgbClr val="FFFF00"/>
                </a:solidFill>
              </a:rPr>
              <a:t>Project sunlight?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State operated campuses (including SUNY Poly)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SUNY System Administration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Construction Fund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Charter Schools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Board of Trustees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Statutory Colleges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1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290813" cy="2886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13" y="0"/>
            <a:ext cx="6853186" cy="1135781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What entities </a:t>
            </a:r>
            <a:r>
              <a:rPr lang="en-US" b="1" u="sng" dirty="0" smtClean="0">
                <a:solidFill>
                  <a:srgbClr val="FF0000"/>
                </a:solidFill>
              </a:rPr>
              <a:t>DO NOT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report appearances under </a:t>
            </a:r>
            <a:r>
              <a:rPr lang="en-US" b="1" dirty="0" smtClean="0">
                <a:solidFill>
                  <a:srgbClr val="FFFF00"/>
                </a:solidFill>
              </a:rPr>
              <a:t>Project sunlight?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35781"/>
            <a:ext cx="9144000" cy="48840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-1" y="1135781"/>
            <a:ext cx="9144000" cy="5544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Research Foundation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Foundations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Auxiliary Corps.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Community Colleges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7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350</TotalTime>
  <Words>3154</Words>
  <Application>Microsoft Office PowerPoint</Application>
  <PresentationFormat>On-screen Show (4:3)</PresentationFormat>
  <Paragraphs>383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Arial</vt:lpstr>
      <vt:lpstr>Century Gothic</vt:lpstr>
      <vt:lpstr>Wingdings 3</vt:lpstr>
      <vt:lpstr>Slice</vt:lpstr>
      <vt:lpstr>PowerPoint Presentation</vt:lpstr>
      <vt:lpstr>What is project sunlight?</vt:lpstr>
      <vt:lpstr>What does project sunlight cover?</vt:lpstr>
      <vt:lpstr>What does project sunlight require?</vt:lpstr>
      <vt:lpstr>What does project sunlight require?</vt:lpstr>
      <vt:lpstr>Category most likely to affect suny poly: procurement</vt:lpstr>
      <vt:lpstr>Project sunlight appearances: what must be reported</vt:lpstr>
      <vt:lpstr>What entities must report appearances under Project sunlight?</vt:lpstr>
      <vt:lpstr>What entities DO NOT report appearances under Project sunlight?</vt:lpstr>
      <vt:lpstr>Project sunlight: who does not report</vt:lpstr>
      <vt:lpstr>Project sunlight: who does not report</vt:lpstr>
      <vt:lpstr>Project sunlight: when to report by</vt:lpstr>
      <vt:lpstr>Project sunlight: what to report</vt:lpstr>
      <vt:lpstr>Project sunlight: what must be reported – how much $</vt:lpstr>
      <vt:lpstr>What is a Project sunlight Appearance?</vt:lpstr>
      <vt:lpstr>Project sunlight Appearances: interpretations of what must be reported</vt:lpstr>
      <vt:lpstr>Project sunlight Appearances: interpretations of what must be reported</vt:lpstr>
      <vt:lpstr>Project sunlight Appearances: interpretations of what must be reported</vt:lpstr>
      <vt:lpstr>PowerPoint Presentation</vt:lpstr>
      <vt:lpstr>Who is a decision maker under Project sunlight?</vt:lpstr>
      <vt:lpstr>Who is a decision maker under Project sunlight?</vt:lpstr>
      <vt:lpstr>Who is a decision maker under Project sunlight?</vt:lpstr>
      <vt:lpstr>PowerPoint Presentation</vt:lpstr>
      <vt:lpstr>Project sunlight appearances: what must be reported</vt:lpstr>
      <vt:lpstr>Project sunlight appearances: what must be reported</vt:lpstr>
      <vt:lpstr>Project sunlight appearances: what must be reported</vt:lpstr>
      <vt:lpstr>PowerPoint Presentation</vt:lpstr>
      <vt:lpstr>Project sunlight appearances: not reported</vt:lpstr>
      <vt:lpstr>Project sunlight appearances: not reported</vt:lpstr>
      <vt:lpstr>Project sunlight appearances: not reported</vt:lpstr>
      <vt:lpstr>Project sunlight appearances: not reported</vt:lpstr>
      <vt:lpstr>Project sunlight appearances: not reported</vt:lpstr>
      <vt:lpstr>Project sunlight appearances: not reported</vt:lpstr>
      <vt:lpstr>Project sunlight appearances: not reported</vt:lpstr>
      <vt:lpstr>Project sunlight appearances: not reported</vt:lpstr>
      <vt:lpstr>Project sunlight appearances: not reported</vt:lpstr>
      <vt:lpstr>Project sunlight appearances: not reported</vt:lpstr>
      <vt:lpstr>Project sunlight appearances: not reported</vt:lpstr>
      <vt:lpstr>Project sunlight appearances: not reported</vt:lpstr>
      <vt:lpstr>Project sunlight appearances: not reported</vt:lpstr>
      <vt:lpstr>PowerPoint Presentation</vt:lpstr>
      <vt:lpstr>Must report information to ogs database</vt:lpstr>
      <vt:lpstr>What information must be reported to ogs</vt:lpstr>
      <vt:lpstr>What information must be reported to ogs</vt:lpstr>
      <vt:lpstr>PowerPoint Presentation</vt:lpstr>
      <vt:lpstr>Project sunlight hypotheticals (when/when not to report)</vt:lpstr>
      <vt:lpstr>Project sunlight hypotheticals (when/when not to report)</vt:lpstr>
      <vt:lpstr>Project sunlight hypotheticals (when/when not to report)</vt:lpstr>
      <vt:lpstr>Project sunlight hypotheticals (when/when not to report)</vt:lpstr>
      <vt:lpstr>Project sunlight hypotheticals (when/when not to report)</vt:lpstr>
      <vt:lpstr>Project sunlight hypotheticals (when/when not to report)</vt:lpstr>
      <vt:lpstr>Project sunlight hypotheticals (when/when not to report)</vt:lpstr>
      <vt:lpstr>PowerPoint Presentation</vt:lpstr>
      <vt:lpstr>How will Project sunlight impact suny poly?</vt:lpstr>
      <vt:lpstr>How will Project sunlight impact suny poly?</vt:lpstr>
      <vt:lpstr>required suny poly action</vt:lpstr>
      <vt:lpstr>Project sunlight resources</vt:lpstr>
      <vt:lpstr>PowerPoint Presentation</vt:lpstr>
      <vt:lpstr>PowerPoint Presentation</vt:lpstr>
    </vt:vector>
  </TitlesOfParts>
  <Company>Suny Polytechnic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DavidR Manore</dc:creator>
  <cp:lastModifiedBy>DavidR Manore</cp:lastModifiedBy>
  <cp:revision>39</cp:revision>
  <dcterms:created xsi:type="dcterms:W3CDTF">2015-10-26T17:38:40Z</dcterms:created>
  <dcterms:modified xsi:type="dcterms:W3CDTF">2015-11-09T19:54:12Z</dcterms:modified>
</cp:coreProperties>
</file>