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30"/>
  </p:notesMasterIdLst>
  <p:handoutMasterIdLst>
    <p:handoutMasterId r:id="rId31"/>
  </p:handoutMasterIdLst>
  <p:sldIdLst>
    <p:sldId id="256" r:id="rId5"/>
    <p:sldId id="289" r:id="rId6"/>
    <p:sldId id="290" r:id="rId7"/>
    <p:sldId id="257" r:id="rId8"/>
    <p:sldId id="266" r:id="rId9"/>
    <p:sldId id="267" r:id="rId10"/>
    <p:sldId id="268" r:id="rId11"/>
    <p:sldId id="269" r:id="rId12"/>
    <p:sldId id="281" r:id="rId13"/>
    <p:sldId id="270" r:id="rId14"/>
    <p:sldId id="271" r:id="rId15"/>
    <p:sldId id="272" r:id="rId16"/>
    <p:sldId id="273" r:id="rId17"/>
    <p:sldId id="259" r:id="rId18"/>
    <p:sldId id="261" r:id="rId19"/>
    <p:sldId id="262" r:id="rId20"/>
    <p:sldId id="265" r:id="rId21"/>
    <p:sldId id="274" r:id="rId22"/>
    <p:sldId id="275" r:id="rId23"/>
    <p:sldId id="278" r:id="rId24"/>
    <p:sldId id="282" r:id="rId25"/>
    <p:sldId id="285" r:id="rId26"/>
    <p:sldId id="286" r:id="rId27"/>
    <p:sldId id="284" r:id="rId28"/>
    <p:sldId id="287" r:id="rId2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5">
          <p15:clr>
            <a:srgbClr val="A4A3A4"/>
          </p15:clr>
        </p15:guide>
        <p15:guide id="2" pos="28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9A1"/>
    <a:srgbClr val="453BB9"/>
    <a:srgbClr val="F4D032"/>
    <a:srgbClr val="002400"/>
    <a:srgbClr val="002469"/>
    <a:srgbClr val="5F6163"/>
    <a:srgbClr val="66A334"/>
    <a:srgbClr val="FFFFFF"/>
    <a:srgbClr val="F1CA1E"/>
    <a:srgbClr val="E94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85" autoAdjust="0"/>
    <p:restoredTop sz="94109" autoAdjust="0"/>
  </p:normalViewPr>
  <p:slideViewPr>
    <p:cSldViewPr snapToGrid="0" snapToObjects="1">
      <p:cViewPr>
        <p:scale>
          <a:sx n="100" d="100"/>
          <a:sy n="100" d="100"/>
        </p:scale>
        <p:origin x="1544" y="928"/>
      </p:cViewPr>
      <p:guideLst>
        <p:guide orient="horz" pos="3125"/>
        <p:guide pos="2875"/>
      </p:guideLst>
    </p:cSldViewPr>
  </p:slideViewPr>
  <p:outlineViewPr>
    <p:cViewPr>
      <p:scale>
        <a:sx n="33" d="100"/>
        <a:sy n="33" d="100"/>
      </p:scale>
      <p:origin x="0" y="1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nnexions:Desktop:OER%20Advocacy%20Schedu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nnexions:Desktop:OER%20Advocacy%20Schedul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onnexions:Desktop:OER%20Advocacy%20Schedu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Correct!$B$1</c:f>
              <c:strCache>
                <c:ptCount val="1"/>
                <c:pt idx="0">
                  <c:v>Intensity level</c:v>
                </c:pt>
              </c:strCache>
            </c:strRef>
          </c:tx>
          <c:marker>
            <c:symbol val="none"/>
          </c:marker>
          <c:cat>
            <c:numRef>
              <c:f>Correct!$A$2:$A$54</c:f>
              <c:numCache>
                <c:formatCode>d\-mmm</c:formatCode>
                <c:ptCount val="53"/>
                <c:pt idx="0">
                  <c:v>42917.0</c:v>
                </c:pt>
                <c:pt idx="1">
                  <c:v>42924.0</c:v>
                </c:pt>
                <c:pt idx="2">
                  <c:v>42931.0</c:v>
                </c:pt>
                <c:pt idx="3">
                  <c:v>42938.0</c:v>
                </c:pt>
                <c:pt idx="4">
                  <c:v>42945.0</c:v>
                </c:pt>
                <c:pt idx="5">
                  <c:v>42952.0</c:v>
                </c:pt>
                <c:pt idx="6">
                  <c:v>42959.0</c:v>
                </c:pt>
                <c:pt idx="7">
                  <c:v>42966.0</c:v>
                </c:pt>
                <c:pt idx="8">
                  <c:v>42973.0</c:v>
                </c:pt>
                <c:pt idx="9">
                  <c:v>42980.0</c:v>
                </c:pt>
                <c:pt idx="10">
                  <c:v>42987.0</c:v>
                </c:pt>
                <c:pt idx="11">
                  <c:v>42994.0</c:v>
                </c:pt>
                <c:pt idx="12">
                  <c:v>43001.0</c:v>
                </c:pt>
                <c:pt idx="13">
                  <c:v>43008.0</c:v>
                </c:pt>
                <c:pt idx="14">
                  <c:v>43015.0</c:v>
                </c:pt>
                <c:pt idx="15">
                  <c:v>43022.0</c:v>
                </c:pt>
                <c:pt idx="16">
                  <c:v>43029.0</c:v>
                </c:pt>
                <c:pt idx="17">
                  <c:v>43036.0</c:v>
                </c:pt>
                <c:pt idx="18">
                  <c:v>43043.0</c:v>
                </c:pt>
                <c:pt idx="19">
                  <c:v>43050.0</c:v>
                </c:pt>
                <c:pt idx="20">
                  <c:v>43057.0</c:v>
                </c:pt>
                <c:pt idx="21">
                  <c:v>43064.0</c:v>
                </c:pt>
                <c:pt idx="22">
                  <c:v>43071.0</c:v>
                </c:pt>
                <c:pt idx="23">
                  <c:v>43078.0</c:v>
                </c:pt>
                <c:pt idx="24">
                  <c:v>43085.0</c:v>
                </c:pt>
                <c:pt idx="25">
                  <c:v>43092.0</c:v>
                </c:pt>
                <c:pt idx="26">
                  <c:v>43099.0</c:v>
                </c:pt>
                <c:pt idx="27">
                  <c:v>43106.0</c:v>
                </c:pt>
                <c:pt idx="28">
                  <c:v>43113.0</c:v>
                </c:pt>
                <c:pt idx="29">
                  <c:v>43120.0</c:v>
                </c:pt>
                <c:pt idx="30">
                  <c:v>43127.0</c:v>
                </c:pt>
                <c:pt idx="31">
                  <c:v>43134.0</c:v>
                </c:pt>
                <c:pt idx="32">
                  <c:v>43141.0</c:v>
                </c:pt>
                <c:pt idx="33">
                  <c:v>43148.0</c:v>
                </c:pt>
                <c:pt idx="34">
                  <c:v>43155.0</c:v>
                </c:pt>
                <c:pt idx="35">
                  <c:v>43162.0</c:v>
                </c:pt>
                <c:pt idx="36">
                  <c:v>43169.0</c:v>
                </c:pt>
                <c:pt idx="37">
                  <c:v>43176.0</c:v>
                </c:pt>
                <c:pt idx="38">
                  <c:v>43183.0</c:v>
                </c:pt>
                <c:pt idx="39">
                  <c:v>43190.0</c:v>
                </c:pt>
                <c:pt idx="40">
                  <c:v>43197.0</c:v>
                </c:pt>
                <c:pt idx="41">
                  <c:v>43204.0</c:v>
                </c:pt>
                <c:pt idx="42">
                  <c:v>43211.0</c:v>
                </c:pt>
                <c:pt idx="43">
                  <c:v>43218.0</c:v>
                </c:pt>
                <c:pt idx="44">
                  <c:v>43225.0</c:v>
                </c:pt>
                <c:pt idx="45">
                  <c:v>43232.0</c:v>
                </c:pt>
                <c:pt idx="46">
                  <c:v>43239.0</c:v>
                </c:pt>
                <c:pt idx="47">
                  <c:v>43246.0</c:v>
                </c:pt>
                <c:pt idx="48">
                  <c:v>43253.0</c:v>
                </c:pt>
                <c:pt idx="49">
                  <c:v>43260.0</c:v>
                </c:pt>
                <c:pt idx="50">
                  <c:v>43267.0</c:v>
                </c:pt>
                <c:pt idx="51">
                  <c:v>43274.0</c:v>
                </c:pt>
                <c:pt idx="52">
                  <c:v>43281.0</c:v>
                </c:pt>
              </c:numCache>
            </c:numRef>
          </c:cat>
          <c:val>
            <c:numRef>
              <c:f>Correct!$B$2:$B$54</c:f>
              <c:numCache>
                <c:formatCode>General</c:formatCode>
                <c:ptCount val="53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5.0</c:v>
                </c:pt>
                <c:pt idx="9">
                  <c:v>5.0</c:v>
                </c:pt>
                <c:pt idx="10">
                  <c:v>5.0</c:v>
                </c:pt>
                <c:pt idx="11">
                  <c:v>5.0</c:v>
                </c:pt>
                <c:pt idx="12">
                  <c:v>5.0</c:v>
                </c:pt>
                <c:pt idx="13">
                  <c:v>5.0</c:v>
                </c:pt>
                <c:pt idx="14">
                  <c:v>5.0</c:v>
                </c:pt>
                <c:pt idx="15">
                  <c:v>5.0</c:v>
                </c:pt>
                <c:pt idx="16">
                  <c:v>5.0</c:v>
                </c:pt>
                <c:pt idx="17">
                  <c:v>5.0</c:v>
                </c:pt>
                <c:pt idx="18">
                  <c:v>5.0</c:v>
                </c:pt>
                <c:pt idx="19">
                  <c:v>5.0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5.0</c:v>
                </c:pt>
                <c:pt idx="32">
                  <c:v>5.0</c:v>
                </c:pt>
                <c:pt idx="33">
                  <c:v>5.0</c:v>
                </c:pt>
                <c:pt idx="34">
                  <c:v>5.0</c:v>
                </c:pt>
                <c:pt idx="35">
                  <c:v>5.0</c:v>
                </c:pt>
                <c:pt idx="36">
                  <c:v>5.0</c:v>
                </c:pt>
                <c:pt idx="37">
                  <c:v>5.0</c:v>
                </c:pt>
                <c:pt idx="38">
                  <c:v>5.0</c:v>
                </c:pt>
                <c:pt idx="39">
                  <c:v>5.0</c:v>
                </c:pt>
                <c:pt idx="40">
                  <c:v>5.0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93309856"/>
        <c:axId val="-2093164224"/>
      </c:lineChart>
      <c:dateAx>
        <c:axId val="-2093309856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crossAx val="-2093164224"/>
        <c:crosses val="autoZero"/>
        <c:auto val="1"/>
        <c:lblOffset val="100"/>
        <c:baseTimeUnit val="days"/>
      </c:dateAx>
      <c:valAx>
        <c:axId val="-2093164224"/>
        <c:scaling>
          <c:orientation val="minMax"/>
          <c:max val="7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Intensity</a:t>
                </a:r>
                <a:r>
                  <a:rPr lang="en-US" baseline="0"/>
                  <a:t>  level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-209330985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'Incorrect 2'!$B$1</c:f>
              <c:strCache>
                <c:ptCount val="1"/>
                <c:pt idx="0">
                  <c:v>Intensity level</c:v>
                </c:pt>
              </c:strCache>
            </c:strRef>
          </c:tx>
          <c:marker>
            <c:symbol val="none"/>
          </c:marker>
          <c:cat>
            <c:numRef>
              <c:f>'Incorrect 2'!$A$2:$A$54</c:f>
              <c:numCache>
                <c:formatCode>d\-mmm</c:formatCode>
                <c:ptCount val="53"/>
                <c:pt idx="0">
                  <c:v>42917.0</c:v>
                </c:pt>
                <c:pt idx="1">
                  <c:v>42924.0</c:v>
                </c:pt>
                <c:pt idx="2">
                  <c:v>42931.0</c:v>
                </c:pt>
                <c:pt idx="3">
                  <c:v>42938.0</c:v>
                </c:pt>
                <c:pt idx="4">
                  <c:v>42945.0</c:v>
                </c:pt>
                <c:pt idx="5">
                  <c:v>42952.0</c:v>
                </c:pt>
                <c:pt idx="6">
                  <c:v>42959.0</c:v>
                </c:pt>
                <c:pt idx="7">
                  <c:v>42966.0</c:v>
                </c:pt>
                <c:pt idx="8">
                  <c:v>42973.0</c:v>
                </c:pt>
                <c:pt idx="9">
                  <c:v>42980.0</c:v>
                </c:pt>
                <c:pt idx="10">
                  <c:v>42987.0</c:v>
                </c:pt>
                <c:pt idx="11">
                  <c:v>42994.0</c:v>
                </c:pt>
                <c:pt idx="12">
                  <c:v>43001.0</c:v>
                </c:pt>
                <c:pt idx="13">
                  <c:v>43008.0</c:v>
                </c:pt>
                <c:pt idx="14">
                  <c:v>43015.0</c:v>
                </c:pt>
                <c:pt idx="15">
                  <c:v>43022.0</c:v>
                </c:pt>
                <c:pt idx="16">
                  <c:v>43029.0</c:v>
                </c:pt>
                <c:pt idx="17">
                  <c:v>43036.0</c:v>
                </c:pt>
                <c:pt idx="18">
                  <c:v>43043.0</c:v>
                </c:pt>
                <c:pt idx="19">
                  <c:v>43050.0</c:v>
                </c:pt>
                <c:pt idx="20">
                  <c:v>43057.0</c:v>
                </c:pt>
                <c:pt idx="21">
                  <c:v>43064.0</c:v>
                </c:pt>
                <c:pt idx="22">
                  <c:v>43071.0</c:v>
                </c:pt>
                <c:pt idx="23">
                  <c:v>43078.0</c:v>
                </c:pt>
                <c:pt idx="24">
                  <c:v>43085.0</c:v>
                </c:pt>
                <c:pt idx="25">
                  <c:v>43092.0</c:v>
                </c:pt>
                <c:pt idx="26">
                  <c:v>43099.0</c:v>
                </c:pt>
                <c:pt idx="27">
                  <c:v>43106.0</c:v>
                </c:pt>
                <c:pt idx="28">
                  <c:v>43113.0</c:v>
                </c:pt>
                <c:pt idx="29">
                  <c:v>43120.0</c:v>
                </c:pt>
                <c:pt idx="30">
                  <c:v>43127.0</c:v>
                </c:pt>
                <c:pt idx="31">
                  <c:v>43134.0</c:v>
                </c:pt>
                <c:pt idx="32">
                  <c:v>43141.0</c:v>
                </c:pt>
                <c:pt idx="33">
                  <c:v>43148.0</c:v>
                </c:pt>
                <c:pt idx="34">
                  <c:v>43155.0</c:v>
                </c:pt>
                <c:pt idx="35">
                  <c:v>43162.0</c:v>
                </c:pt>
                <c:pt idx="36">
                  <c:v>43169.0</c:v>
                </c:pt>
                <c:pt idx="37">
                  <c:v>43176.0</c:v>
                </c:pt>
                <c:pt idx="38">
                  <c:v>43183.0</c:v>
                </c:pt>
                <c:pt idx="39">
                  <c:v>43190.0</c:v>
                </c:pt>
                <c:pt idx="40">
                  <c:v>43197.0</c:v>
                </c:pt>
                <c:pt idx="41">
                  <c:v>43204.0</c:v>
                </c:pt>
                <c:pt idx="42">
                  <c:v>43211.0</c:v>
                </c:pt>
                <c:pt idx="43">
                  <c:v>43218.0</c:v>
                </c:pt>
                <c:pt idx="44">
                  <c:v>43225.0</c:v>
                </c:pt>
                <c:pt idx="45">
                  <c:v>43232.0</c:v>
                </c:pt>
                <c:pt idx="46">
                  <c:v>43239.0</c:v>
                </c:pt>
                <c:pt idx="47">
                  <c:v>43246.0</c:v>
                </c:pt>
                <c:pt idx="48">
                  <c:v>43253.0</c:v>
                </c:pt>
                <c:pt idx="49">
                  <c:v>43260.0</c:v>
                </c:pt>
                <c:pt idx="50">
                  <c:v>43267.0</c:v>
                </c:pt>
                <c:pt idx="51">
                  <c:v>43274.0</c:v>
                </c:pt>
                <c:pt idx="52">
                  <c:v>43281.0</c:v>
                </c:pt>
              </c:numCache>
            </c:numRef>
          </c:cat>
          <c:val>
            <c:numRef>
              <c:f>'Incorrect 2'!$B$2:$B$54</c:f>
              <c:numCache>
                <c:formatCode>General</c:formatCode>
                <c:ptCount val="53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5.0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5.0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93307216"/>
        <c:axId val="-2093312368"/>
      </c:lineChart>
      <c:dateAx>
        <c:axId val="-2093307216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crossAx val="-2093312368"/>
        <c:crosses val="autoZero"/>
        <c:auto val="1"/>
        <c:lblOffset val="100"/>
        <c:baseTimeUnit val="days"/>
      </c:dateAx>
      <c:valAx>
        <c:axId val="-2093312368"/>
        <c:scaling>
          <c:orientation val="minMax"/>
          <c:max val="7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Intensity</a:t>
                </a:r>
                <a:r>
                  <a:rPr lang="en-US" baseline="0"/>
                  <a:t>  level</a:t>
                </a:r>
                <a:endParaRPr lang="en-US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-209330721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'Incorrect 1'!$B$1</c:f>
              <c:strCache>
                <c:ptCount val="1"/>
                <c:pt idx="0">
                  <c:v>Intensity level</c:v>
                </c:pt>
              </c:strCache>
            </c:strRef>
          </c:tx>
          <c:marker>
            <c:symbol val="none"/>
          </c:marker>
          <c:cat>
            <c:numRef>
              <c:f>'Incorrect 1'!$A$2:$A$54</c:f>
              <c:numCache>
                <c:formatCode>d\-mmm</c:formatCode>
                <c:ptCount val="53"/>
                <c:pt idx="0">
                  <c:v>42917.0</c:v>
                </c:pt>
                <c:pt idx="1">
                  <c:v>42924.0</c:v>
                </c:pt>
                <c:pt idx="2">
                  <c:v>42931.0</c:v>
                </c:pt>
                <c:pt idx="3">
                  <c:v>42938.0</c:v>
                </c:pt>
                <c:pt idx="4">
                  <c:v>42945.0</c:v>
                </c:pt>
                <c:pt idx="5">
                  <c:v>42952.0</c:v>
                </c:pt>
                <c:pt idx="6">
                  <c:v>42959.0</c:v>
                </c:pt>
                <c:pt idx="7">
                  <c:v>42966.0</c:v>
                </c:pt>
                <c:pt idx="8">
                  <c:v>42973.0</c:v>
                </c:pt>
                <c:pt idx="9">
                  <c:v>42980.0</c:v>
                </c:pt>
                <c:pt idx="10">
                  <c:v>42987.0</c:v>
                </c:pt>
                <c:pt idx="11">
                  <c:v>42994.0</c:v>
                </c:pt>
                <c:pt idx="12">
                  <c:v>43001.0</c:v>
                </c:pt>
                <c:pt idx="13">
                  <c:v>43008.0</c:v>
                </c:pt>
                <c:pt idx="14">
                  <c:v>43015.0</c:v>
                </c:pt>
                <c:pt idx="15">
                  <c:v>43022.0</c:v>
                </c:pt>
                <c:pt idx="16">
                  <c:v>43029.0</c:v>
                </c:pt>
                <c:pt idx="17">
                  <c:v>43036.0</c:v>
                </c:pt>
                <c:pt idx="18">
                  <c:v>43043.0</c:v>
                </c:pt>
                <c:pt idx="19">
                  <c:v>43050.0</c:v>
                </c:pt>
                <c:pt idx="20">
                  <c:v>43057.0</c:v>
                </c:pt>
                <c:pt idx="21">
                  <c:v>43064.0</c:v>
                </c:pt>
                <c:pt idx="22">
                  <c:v>43071.0</c:v>
                </c:pt>
                <c:pt idx="23">
                  <c:v>43078.0</c:v>
                </c:pt>
                <c:pt idx="24">
                  <c:v>43085.0</c:v>
                </c:pt>
                <c:pt idx="25">
                  <c:v>43092.0</c:v>
                </c:pt>
                <c:pt idx="26">
                  <c:v>43099.0</c:v>
                </c:pt>
                <c:pt idx="27">
                  <c:v>43106.0</c:v>
                </c:pt>
                <c:pt idx="28">
                  <c:v>43113.0</c:v>
                </c:pt>
                <c:pt idx="29">
                  <c:v>43120.0</c:v>
                </c:pt>
                <c:pt idx="30">
                  <c:v>43127.0</c:v>
                </c:pt>
                <c:pt idx="31">
                  <c:v>43134.0</c:v>
                </c:pt>
                <c:pt idx="32">
                  <c:v>43141.0</c:v>
                </c:pt>
                <c:pt idx="33">
                  <c:v>43148.0</c:v>
                </c:pt>
                <c:pt idx="34">
                  <c:v>43155.0</c:v>
                </c:pt>
                <c:pt idx="35">
                  <c:v>43162.0</c:v>
                </c:pt>
                <c:pt idx="36">
                  <c:v>43169.0</c:v>
                </c:pt>
                <c:pt idx="37">
                  <c:v>43176.0</c:v>
                </c:pt>
                <c:pt idx="38">
                  <c:v>43183.0</c:v>
                </c:pt>
                <c:pt idx="39">
                  <c:v>43190.0</c:v>
                </c:pt>
                <c:pt idx="40">
                  <c:v>43197.0</c:v>
                </c:pt>
                <c:pt idx="41">
                  <c:v>43204.0</c:v>
                </c:pt>
                <c:pt idx="42">
                  <c:v>43211.0</c:v>
                </c:pt>
                <c:pt idx="43">
                  <c:v>43218.0</c:v>
                </c:pt>
                <c:pt idx="44">
                  <c:v>43225.0</c:v>
                </c:pt>
                <c:pt idx="45">
                  <c:v>43232.0</c:v>
                </c:pt>
                <c:pt idx="46">
                  <c:v>43239.0</c:v>
                </c:pt>
                <c:pt idx="47">
                  <c:v>43246.0</c:v>
                </c:pt>
                <c:pt idx="48">
                  <c:v>43253.0</c:v>
                </c:pt>
                <c:pt idx="49">
                  <c:v>43260.0</c:v>
                </c:pt>
                <c:pt idx="50">
                  <c:v>43267.0</c:v>
                </c:pt>
                <c:pt idx="51">
                  <c:v>43274.0</c:v>
                </c:pt>
                <c:pt idx="52">
                  <c:v>43281.0</c:v>
                </c:pt>
              </c:numCache>
            </c:numRef>
          </c:cat>
          <c:val>
            <c:numRef>
              <c:f>'Incorrect 1'!$B$2:$B$54</c:f>
              <c:numCache>
                <c:formatCode>General</c:formatCode>
                <c:ptCount val="53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93413552"/>
        <c:axId val="-2093420848"/>
      </c:lineChart>
      <c:dateAx>
        <c:axId val="-2093413552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crossAx val="-2093420848"/>
        <c:crosses val="autoZero"/>
        <c:auto val="1"/>
        <c:lblOffset val="100"/>
        <c:baseTimeUnit val="days"/>
      </c:dateAx>
      <c:valAx>
        <c:axId val="-2093420848"/>
        <c:scaling>
          <c:orientation val="minMax"/>
          <c:max val="7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Intensity</a:t>
                </a:r>
                <a:r>
                  <a:rPr lang="en-US" baseline="0"/>
                  <a:t>  level</a:t>
                </a:r>
                <a:endParaRPr lang="en-US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-209341355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E138D-C5F7-C24F-95D3-924DC4C7E500}" type="datetime1">
              <a:rPr lang="en-US" smtClean="0"/>
              <a:t>9/19/17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B85E4-E522-534A-8BDD-156A71FF6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28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7E66B-D11F-844F-AE42-9DF085F7B66D}" type="datetime1">
              <a:rPr lang="en-US" smtClean="0"/>
              <a:t>9/19/17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3CFA0-2DF9-344A-A394-6E3BAD92D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675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524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7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71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25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31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60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325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87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3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870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38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592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14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213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380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452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56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PIRG=</a:t>
            </a:r>
            <a:r>
              <a:rPr lang="en-US" baseline="0" dirty="0" smtClean="0"/>
              <a:t> $100</a:t>
            </a:r>
          </a:p>
          <a:p>
            <a:r>
              <a:rPr lang="en-US" baseline="0" dirty="0" smtClean="0"/>
              <a:t>OSC= $</a:t>
            </a:r>
            <a:r>
              <a:rPr lang="en-US" dirty="0" smtClean="0"/>
              <a:t>98.57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50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52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4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77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00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93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3CFA0-2DF9-344A-A394-6E3BAD92D44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17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lorba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55" y="4910739"/>
            <a:ext cx="4030474" cy="5805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5600" y="4523718"/>
            <a:ext cx="3617913" cy="148167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spcBef>
                <a:spcPts val="0"/>
              </a:spcBef>
              <a:buNone/>
              <a:defRPr sz="1200" b="0" i="0" baseline="0">
                <a:solidFill>
                  <a:schemeClr val="bg1"/>
                </a:solidFill>
                <a:latin typeface="Avenir Light Oblique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55600" y="4259133"/>
            <a:ext cx="3617913" cy="22605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spcBef>
                <a:spcPts val="0"/>
              </a:spcBef>
              <a:buNone/>
              <a:defRPr sz="1600" b="0" i="0" baseline="0">
                <a:solidFill>
                  <a:schemeClr val="bg1"/>
                </a:solidFill>
                <a:latin typeface="Avenir Medium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55600" y="2250664"/>
            <a:ext cx="5027686" cy="173710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spcBef>
                <a:spcPts val="0"/>
              </a:spcBef>
              <a:buNone/>
              <a:defRPr sz="40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3" name="Picture 12" descr="OSX-Stacked-TM-KO-2015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0495" y="4540983"/>
            <a:ext cx="627451" cy="427808"/>
          </a:xfrm>
          <a:prstGeom prst="rect">
            <a:avLst/>
          </a:prstGeom>
        </p:spPr>
      </p:pic>
      <p:pic>
        <p:nvPicPr>
          <p:cNvPr id="14" name="Picture 13" descr="RiceLogoVectorWhitetyp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46" y="4480728"/>
            <a:ext cx="1249382" cy="56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rgbClr val="0024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58" y="10911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>
              <a:defRPr sz="36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225221" y="3798946"/>
            <a:ext cx="685800" cy="73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36550" y="4353296"/>
            <a:ext cx="3614678" cy="57447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venir Medium Oblique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16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78310" y="106083"/>
            <a:ext cx="5587379" cy="831850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b="0" i="0" baseline="0">
                <a:solidFill>
                  <a:srgbClr val="002469"/>
                </a:solidFill>
                <a:latin typeface="Avenir Black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29100" y="943625"/>
            <a:ext cx="685800" cy="73152"/>
          </a:xfrm>
          <a:prstGeom prst="rect">
            <a:avLst/>
          </a:prstGeom>
          <a:solidFill>
            <a:srgbClr val="002469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774787"/>
            <a:ext cx="7596909" cy="200977"/>
          </a:xfrm>
          <a:prstGeom prst="rect">
            <a:avLst/>
          </a:prstGeom>
          <a:solidFill>
            <a:srgbClr val="0024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36643" y="4646866"/>
            <a:ext cx="0" cy="22841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059563" y="4774786"/>
            <a:ext cx="0" cy="198410"/>
          </a:xfrm>
          <a:prstGeom prst="line">
            <a:avLst/>
          </a:prstGeom>
          <a:ln>
            <a:solidFill>
              <a:srgbClr val="00246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OSX-Horiz-TM-RGB-20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33" y="4774786"/>
            <a:ext cx="754743" cy="173080"/>
          </a:xfrm>
          <a:prstGeom prst="rect">
            <a:avLst/>
          </a:prstGeom>
        </p:spPr>
      </p:pic>
      <p:sp>
        <p:nvSpPr>
          <p:cNvPr id="20" name="Picture Placeholder 19"/>
          <p:cNvSpPr>
            <a:spLocks noGrp="1"/>
          </p:cNvSpPr>
          <p:nvPr>
            <p:ph type="pic" sz="quarter" idx="12"/>
          </p:nvPr>
        </p:nvSpPr>
        <p:spPr>
          <a:xfrm>
            <a:off x="1141676" y="1385158"/>
            <a:ext cx="6858000" cy="2517204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>
          <a:xfrm>
            <a:off x="7617560" y="4725072"/>
            <a:ext cx="422220" cy="245608"/>
          </a:xfrm>
        </p:spPr>
        <p:txBody>
          <a:bodyPr/>
          <a:lstStyle>
            <a:lvl1pPr algn="ctr">
              <a:defRPr>
                <a:solidFill>
                  <a:srgbClr val="002469"/>
                </a:solidFill>
                <a:latin typeface="Avenir Medium"/>
              </a:defRPr>
            </a:lvl1pPr>
          </a:lstStyle>
          <a:p>
            <a:fld id="{F06EB23F-1300-2242-934E-F6ACB1AD90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33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78310" y="106083"/>
            <a:ext cx="5587379" cy="831850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b="0" i="0" baseline="0">
                <a:solidFill>
                  <a:srgbClr val="66A334"/>
                </a:solidFill>
                <a:latin typeface="Avenir Black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29100" y="943625"/>
            <a:ext cx="685800" cy="73152"/>
          </a:xfrm>
          <a:prstGeom prst="rect">
            <a:avLst/>
          </a:prstGeom>
          <a:solidFill>
            <a:srgbClr val="66A3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774787"/>
            <a:ext cx="7596909" cy="200977"/>
          </a:xfrm>
          <a:prstGeom prst="rect">
            <a:avLst/>
          </a:prstGeom>
          <a:solidFill>
            <a:srgbClr val="66A3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36643" y="4646866"/>
            <a:ext cx="0" cy="22841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059563" y="4774786"/>
            <a:ext cx="0" cy="198410"/>
          </a:xfrm>
          <a:prstGeom prst="line">
            <a:avLst/>
          </a:prstGeom>
          <a:ln>
            <a:solidFill>
              <a:srgbClr val="66A33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OSX-Horiz-TM-RGB-20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33" y="4774786"/>
            <a:ext cx="754743" cy="17308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185429" y="1385888"/>
            <a:ext cx="6754091" cy="2735839"/>
          </a:xfrm>
          <a:prstGeom prst="rect">
            <a:avLst/>
          </a:prstGeom>
        </p:spPr>
        <p:txBody>
          <a:bodyPr vert="horz" numCol="1"/>
          <a:lstStyle>
            <a:lvl1pPr marL="342900" indent="-342900">
              <a:buFont typeface="Arial"/>
              <a:buChar char="•"/>
              <a:defRPr sz="2400" baseline="0">
                <a:latin typeface="Avenir Medium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dirty="0" smtClean="0"/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13"/>
          </p:nvPr>
        </p:nvSpPr>
        <p:spPr>
          <a:xfrm>
            <a:off x="7617560" y="4725072"/>
            <a:ext cx="422220" cy="245608"/>
          </a:xfrm>
        </p:spPr>
        <p:txBody>
          <a:bodyPr/>
          <a:lstStyle>
            <a:lvl1pPr algn="ctr">
              <a:defRPr>
                <a:solidFill>
                  <a:srgbClr val="66A334"/>
                </a:solidFill>
                <a:latin typeface="Avenir Medium"/>
              </a:defRPr>
            </a:lvl1pPr>
          </a:lstStyle>
          <a:p>
            <a:fld id="{F06EB23F-1300-2242-934E-F6ACB1AD90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8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78310" y="106083"/>
            <a:ext cx="5587379" cy="831850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b="0" i="0" baseline="0">
                <a:solidFill>
                  <a:srgbClr val="EF5F32"/>
                </a:solidFill>
                <a:latin typeface="Avenir Black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29100" y="943625"/>
            <a:ext cx="685800" cy="73152"/>
          </a:xfrm>
          <a:prstGeom prst="rect">
            <a:avLst/>
          </a:prstGeom>
          <a:solidFill>
            <a:srgbClr val="EF5F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774787"/>
            <a:ext cx="7596909" cy="200977"/>
          </a:xfrm>
          <a:prstGeom prst="rect">
            <a:avLst/>
          </a:prstGeom>
          <a:solidFill>
            <a:srgbClr val="EF5F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36643" y="4646866"/>
            <a:ext cx="0" cy="22841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059563" y="4774786"/>
            <a:ext cx="0" cy="198410"/>
          </a:xfrm>
          <a:prstGeom prst="line">
            <a:avLst/>
          </a:prstGeom>
          <a:ln>
            <a:solidFill>
              <a:srgbClr val="EF5F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OSX-Horiz-TM-RGB-20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33" y="4774786"/>
            <a:ext cx="754743" cy="17308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105221" y="3141578"/>
            <a:ext cx="6920314" cy="1460798"/>
          </a:xfrm>
          <a:prstGeom prst="rect">
            <a:avLst/>
          </a:prstGeom>
        </p:spPr>
        <p:txBody>
          <a:bodyPr vert="horz" numCol="2"/>
          <a:lstStyle>
            <a:lvl1pPr marL="342900" indent="-342900">
              <a:buFont typeface="Arial"/>
              <a:buChar char="•"/>
              <a:defRPr sz="2000" baseline="0">
                <a:latin typeface="Avenir Medium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dirty="0" smtClean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060482" y="1202299"/>
            <a:ext cx="5010006" cy="1709737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14"/>
          </p:nvPr>
        </p:nvSpPr>
        <p:spPr>
          <a:xfrm>
            <a:off x="7617560" y="4725072"/>
            <a:ext cx="422220" cy="245608"/>
          </a:xfrm>
        </p:spPr>
        <p:txBody>
          <a:bodyPr/>
          <a:lstStyle>
            <a:lvl1pPr algn="ctr">
              <a:defRPr b="0" i="0">
                <a:solidFill>
                  <a:srgbClr val="EF5F32"/>
                </a:solidFill>
                <a:latin typeface="Avenir Medium"/>
              </a:defRPr>
            </a:lvl1pPr>
          </a:lstStyle>
          <a:p>
            <a:fld id="{F06EB23F-1300-2242-934E-F6ACB1AD90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93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78310" y="106083"/>
            <a:ext cx="5587379" cy="831850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b="0" i="0" baseline="0">
                <a:solidFill>
                  <a:srgbClr val="F4D032"/>
                </a:solidFill>
                <a:latin typeface="Avenir Black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29100" y="943625"/>
            <a:ext cx="685800" cy="73152"/>
          </a:xfrm>
          <a:prstGeom prst="rect">
            <a:avLst/>
          </a:prstGeom>
          <a:solidFill>
            <a:srgbClr val="F4D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4774787"/>
            <a:ext cx="7596909" cy="200977"/>
          </a:xfrm>
          <a:prstGeom prst="rect">
            <a:avLst/>
          </a:prstGeom>
          <a:solidFill>
            <a:srgbClr val="F4D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36643" y="4646866"/>
            <a:ext cx="0" cy="22841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059563" y="4774786"/>
            <a:ext cx="0" cy="198410"/>
          </a:xfrm>
          <a:prstGeom prst="line">
            <a:avLst/>
          </a:prstGeom>
          <a:ln>
            <a:solidFill>
              <a:srgbClr val="F4D0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OSX-Horiz-TM-RGB-20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33" y="4774786"/>
            <a:ext cx="754743" cy="17308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506237" y="1220800"/>
            <a:ext cx="6113986" cy="649564"/>
          </a:xfrm>
          <a:prstGeom prst="rect">
            <a:avLst/>
          </a:prstGeom>
        </p:spPr>
        <p:txBody>
          <a:bodyPr vert="horz" numCol="1"/>
          <a:lstStyle>
            <a:lvl1pPr marL="0" indent="0" algn="ctr">
              <a:spcBef>
                <a:spcPts val="0"/>
              </a:spcBef>
              <a:buFontTx/>
              <a:buNone/>
              <a:defRPr sz="1800" b="0" i="0" baseline="0">
                <a:latin typeface="Avenir Medium Oblique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dirty="0" smtClean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958177" y="2132735"/>
            <a:ext cx="7204075" cy="2309813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14"/>
          </p:nvPr>
        </p:nvSpPr>
        <p:spPr>
          <a:xfrm>
            <a:off x="7617560" y="4725072"/>
            <a:ext cx="422220" cy="245608"/>
          </a:xfrm>
        </p:spPr>
        <p:txBody>
          <a:bodyPr/>
          <a:lstStyle>
            <a:lvl1pPr algn="ctr">
              <a:defRPr>
                <a:solidFill>
                  <a:srgbClr val="F4D032"/>
                </a:solidFill>
                <a:latin typeface="Avenir Medium"/>
              </a:defRPr>
            </a:lvl1pPr>
          </a:lstStyle>
          <a:p>
            <a:fld id="{F06EB23F-1300-2242-934E-F6ACB1AD90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511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EF5F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58" y="10911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>
              <a:defRPr sz="36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225221" y="3798946"/>
            <a:ext cx="685800" cy="73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36550" y="4353296"/>
            <a:ext cx="4115134" cy="57447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venir Medium Oblique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51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1CA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58" y="10911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>
              <a:defRPr sz="36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211853" y="3798946"/>
            <a:ext cx="685800" cy="73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36550" y="4353296"/>
            <a:ext cx="4115134" cy="57447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venir Medium Oblique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18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rgbClr val="66A3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58" y="10911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>
              <a:defRPr sz="36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225221" y="3798946"/>
            <a:ext cx="685800" cy="73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36550" y="4353296"/>
            <a:ext cx="4115134" cy="57447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venir Medium Oblique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21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rgbClr val="5F6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58" y="10911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>
              <a:defRPr sz="3600" b="0" i="0" baseline="0">
                <a:solidFill>
                  <a:schemeClr val="bg1"/>
                </a:solidFill>
                <a:latin typeface="Avenir Black"/>
                <a:cs typeface="Lucida Sans"/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225221" y="3798946"/>
            <a:ext cx="685800" cy="73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36550" y="4353296"/>
            <a:ext cx="3614678" cy="574479"/>
          </a:xfrm>
          <a:prstGeom prst="rect">
            <a:avLst/>
          </a:prstGeom>
        </p:spPr>
        <p:txBody>
          <a:bodyPr vert="horz" lIns="0" tIns="0" rIns="0" bIns="0" anchor="b" anchorCtr="0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venir Medium Oblique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703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24272" y="4767263"/>
            <a:ext cx="362527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EB23F-1300-2242-934E-F6ACB1AD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62" r:id="rId2"/>
    <p:sldLayoutId id="2147493464" r:id="rId3"/>
    <p:sldLayoutId id="2147493465" r:id="rId4"/>
    <p:sldLayoutId id="2147493463" r:id="rId5"/>
    <p:sldLayoutId id="2147493457" r:id="rId6"/>
    <p:sldLayoutId id="2147493458" r:id="rId7"/>
    <p:sldLayoutId id="2147493460" r:id="rId8"/>
    <p:sldLayoutId id="2147493459" r:id="rId9"/>
    <p:sldLayoutId id="2147493461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pqdtopen.proquest.com/doc/1710437283.html?FMT=A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pqdtopen.proquest.com/doc/1710437283.html?FMT=A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pqdtopen.proquest.com/doc/1710437283.html?FMT=AI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Associate Director, Institutional Relations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Nicole </a:t>
            </a:r>
            <a:r>
              <a:rPr lang="en-US" dirty="0" err="1" smtClean="0"/>
              <a:t>Finkbeiner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55600" y="2250664"/>
            <a:ext cx="5537200" cy="1737109"/>
          </a:xfrm>
        </p:spPr>
        <p:txBody>
          <a:bodyPr anchor="b" anchorCtr="0"/>
          <a:lstStyle/>
          <a:p>
            <a:r>
              <a:rPr lang="en-US" dirty="0" smtClean="0"/>
              <a:t>OpenStax Institutional Partner Program</a:t>
            </a:r>
          </a:p>
        </p:txBody>
      </p:sp>
    </p:spTree>
    <p:extLst>
      <p:ext uri="{BB962C8B-B14F-4D97-AF65-F5344CB8AC3E}">
        <p14:creationId xmlns:p14="http://schemas.microsoft.com/office/powerpoint/2010/main" val="13898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480" y="747267"/>
            <a:ext cx="7179051" cy="1463634"/>
          </a:xfrm>
        </p:spPr>
        <p:txBody>
          <a:bodyPr/>
          <a:lstStyle/>
          <a:p>
            <a:r>
              <a:rPr lang="en-US" sz="4800" dirty="0" smtClean="0"/>
              <a:t>Do 8 direct tactics in one academic year</a:t>
            </a:r>
            <a:br>
              <a:rPr lang="en-US" sz="4800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38" y="3124200"/>
            <a:ext cx="1624519" cy="1714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43252" y="4743390"/>
            <a:ext cx="1952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"8 Ball" by </a:t>
            </a:r>
            <a:r>
              <a:rPr lang="en-US" sz="1000" dirty="0" err="1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Jarno</a:t>
            </a:r>
            <a:r>
              <a:rPr lang="en-US" sz="10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, via </a:t>
            </a:r>
            <a:r>
              <a:rPr lang="en-US" sz="1000" dirty="0" err="1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OpenClipArt.org</a:t>
            </a:r>
            <a:endParaRPr lang="en-US" sz="1000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5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>
            <a:graphicFrameLocks/>
          </p:cNvGraphicFramePr>
          <p:nvPr>
            <p:extLst/>
          </p:nvPr>
        </p:nvGraphicFramePr>
        <p:xfrm>
          <a:off x="0" y="-2"/>
          <a:ext cx="9144000" cy="5143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Rectangle 35"/>
          <p:cNvSpPr/>
          <p:nvPr/>
        </p:nvSpPr>
        <p:spPr>
          <a:xfrm>
            <a:off x="546100" y="101598"/>
            <a:ext cx="8445500" cy="137265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0872" y="4180394"/>
            <a:ext cx="8180728" cy="39160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Textbook Display, </a:t>
            </a:r>
            <a:r>
              <a:rPr lang="en-US" dirty="0" err="1" smtClean="0"/>
              <a:t>LibGuides</a:t>
            </a:r>
            <a:r>
              <a:rPr lang="en-US" dirty="0" smtClean="0"/>
              <a:t>, Website, Committee Meetings, Course Schedule Listings, Library Reserves, On-Campus Advertisements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6222480" y="673712"/>
            <a:ext cx="1372650" cy="2157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Open Ed </a:t>
            </a:r>
            <a:r>
              <a:rPr lang="en-US" sz="1100" dirty="0" smtClean="0"/>
              <a:t>Week 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4908030" y="673712"/>
            <a:ext cx="1372650" cy="2157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Faculty </a:t>
            </a:r>
            <a:r>
              <a:rPr lang="en-US" sz="1100" dirty="0" err="1"/>
              <a:t>inservices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1161528" y="680064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Faculty </a:t>
            </a:r>
            <a:r>
              <a:rPr lang="en-US" sz="1100" dirty="0" err="1"/>
              <a:t>inservices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 rot="16200000">
            <a:off x="6425680" y="673712"/>
            <a:ext cx="1372650" cy="2157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Bookstore deadline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1409088" y="661014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Senior admin email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1605059" y="661012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Dept. presentations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1998759" y="661012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Faculty office visits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29" name="TextBox 28"/>
          <p:cNvSpPr txBox="1"/>
          <p:nvPr/>
        </p:nvSpPr>
        <p:spPr>
          <a:xfrm rot="16200000">
            <a:off x="2373410" y="654664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Workshops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5219268" y="680062"/>
            <a:ext cx="1372650" cy="2157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OER Grant Program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5605562" y="654663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Petting Zoo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5839282" y="654661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Workshops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 rot="16200000">
            <a:off x="5427769" y="661014"/>
            <a:ext cx="1372650" cy="2157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Faculty office visits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2759000" y="626086"/>
            <a:ext cx="1467900" cy="21572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Student Success conf.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3873500" y="279400"/>
            <a:ext cx="1553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venir Heavy"/>
                <a:cs typeface="Avenir Heavy"/>
              </a:rPr>
              <a:t>“Zone of Adoption”</a:t>
            </a:r>
            <a:endParaRPr lang="en-US" sz="2000" dirty="0">
              <a:latin typeface="Avenir Heavy"/>
              <a:cs typeface="Avenir Heavy"/>
            </a:endParaRPr>
          </a:p>
        </p:txBody>
      </p:sp>
    </p:spTree>
    <p:extLst>
      <p:ext uri="{BB962C8B-B14F-4D97-AF65-F5344CB8AC3E}">
        <p14:creationId xmlns:p14="http://schemas.microsoft.com/office/powerpoint/2010/main" val="19090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>
            <a:graphicFrameLocks/>
          </p:cNvGraphicFramePr>
          <p:nvPr>
            <p:extLst/>
          </p:nvPr>
        </p:nvGraphicFramePr>
        <p:xfrm>
          <a:off x="0" y="-1"/>
          <a:ext cx="9144000" cy="5143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Rectangle 35"/>
          <p:cNvSpPr/>
          <p:nvPr/>
        </p:nvSpPr>
        <p:spPr>
          <a:xfrm>
            <a:off x="139700" y="101598"/>
            <a:ext cx="8851900" cy="13472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10872" y="4180394"/>
            <a:ext cx="8180728" cy="39160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Textbook Display, </a:t>
            </a:r>
            <a:r>
              <a:rPr lang="en-US" dirty="0" err="1" smtClean="0"/>
              <a:t>LibGuides</a:t>
            </a:r>
            <a:r>
              <a:rPr lang="en-US" dirty="0" smtClean="0"/>
              <a:t>, Website, Committee Meetings, Course Schedule Listings, Library Reserves, On-Campus Advertisements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5640508" y="616560"/>
            <a:ext cx="1448849" cy="21572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Workshops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1920800" y="626086"/>
            <a:ext cx="1467900" cy="2157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Student Success conf.</a:t>
            </a:r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92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>
            <a:graphicFrameLocks/>
          </p:cNvGraphicFramePr>
          <p:nvPr>
            <p:extLst/>
          </p:nvPr>
        </p:nvGraphicFramePr>
        <p:xfrm>
          <a:off x="0" y="0"/>
          <a:ext cx="91440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" name="Rectangle 35"/>
          <p:cNvSpPr/>
          <p:nvPr/>
        </p:nvSpPr>
        <p:spPr>
          <a:xfrm>
            <a:off x="127000" y="101598"/>
            <a:ext cx="8864600" cy="13472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10872" y="4180394"/>
            <a:ext cx="8180728" cy="39160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OER Textbook Display, </a:t>
            </a:r>
            <a:r>
              <a:rPr lang="en-US" dirty="0" err="1" smtClean="0"/>
              <a:t>LibGuides</a:t>
            </a:r>
            <a:r>
              <a:rPr lang="en-US" dirty="0" smtClean="0"/>
              <a:t>, Website, Committee Meetings, Course Schedule Listings, Library Reserves, On-Campus Advertisements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41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8100" y="341800"/>
            <a:ext cx="6654800" cy="1969600"/>
          </a:xfrm>
        </p:spPr>
        <p:txBody>
          <a:bodyPr/>
          <a:lstStyle/>
          <a:p>
            <a:r>
              <a:rPr lang="en-US" sz="4800" dirty="0" smtClean="0"/>
              <a:t>Effective strategy:</a:t>
            </a:r>
            <a:br>
              <a:rPr lang="en-US" sz="4800" dirty="0" smtClean="0"/>
            </a:br>
            <a:r>
              <a:rPr lang="en-US" sz="4800" dirty="0" smtClean="0"/>
              <a:t>“An effective goal focuses on results, not activity”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11958" y="4381500"/>
            <a:ext cx="6858000" cy="2286000"/>
          </a:xfrm>
          <a:prstGeom prst="rect">
            <a:avLst/>
          </a:prstGeom>
        </p:spPr>
        <p:txBody>
          <a:bodyPr vert="horz" wrap="square" tIns="0" bIns="0"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0" i="0" kern="1200" baseline="0">
                <a:solidFill>
                  <a:schemeClr val="bg1"/>
                </a:solidFill>
                <a:latin typeface="Avenir Black"/>
                <a:ea typeface="+mj-ea"/>
                <a:cs typeface="Lucida Sans"/>
              </a:defRPr>
            </a:lvl1pPr>
          </a:lstStyle>
          <a:p>
            <a:pPr algn="r"/>
            <a:r>
              <a:rPr lang="en-US" sz="1800" dirty="0" smtClean="0"/>
              <a:t>Stephen R. Covey</a:t>
            </a:r>
          </a:p>
          <a:p>
            <a:pPr algn="r"/>
            <a:r>
              <a:rPr lang="en-US" sz="1800" dirty="0" smtClean="0"/>
              <a:t>7 Habits of Highly Effective People</a:t>
            </a:r>
            <a:br>
              <a:rPr lang="en-US" sz="1800" dirty="0" smtClean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472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7300" y="113200"/>
            <a:ext cx="6654800" cy="1969600"/>
          </a:xfrm>
        </p:spPr>
        <p:txBody>
          <a:bodyPr/>
          <a:lstStyle/>
          <a:p>
            <a:r>
              <a:rPr lang="en-US" sz="4000" dirty="0">
                <a:latin typeface="Avenir Heavy"/>
                <a:cs typeface="Avenir Heavy"/>
              </a:rPr>
              <a:t>For every high intensity/direct action, goal-set &amp; track 3 things:</a:t>
            </a:r>
            <a:r>
              <a:rPr lang="en-US" dirty="0">
                <a:latin typeface="Avenir Heavy"/>
                <a:cs typeface="Avenir Heavy"/>
              </a:rPr>
              <a:t/>
            </a:r>
            <a:br>
              <a:rPr lang="en-US" dirty="0">
                <a:latin typeface="Avenir Heavy"/>
                <a:cs typeface="Avenir Heavy"/>
              </a:rPr>
            </a:br>
            <a:r>
              <a:rPr lang="en-US" dirty="0">
                <a:latin typeface="Avenir Heavy"/>
                <a:cs typeface="Avenir Heavy"/>
              </a:rPr>
              <a:t/>
            </a:r>
            <a:br>
              <a:rPr lang="en-US" dirty="0">
                <a:latin typeface="Avenir Heavy"/>
                <a:cs typeface="Avenir Heavy"/>
              </a:rPr>
            </a:br>
            <a:r>
              <a:rPr lang="en-US" sz="2800" dirty="0">
                <a:latin typeface="Avenir Heavy"/>
                <a:cs typeface="Avenir Heavy"/>
              </a:rPr>
              <a:t>- Faculty interest (aka “leads”)</a:t>
            </a:r>
            <a:br>
              <a:rPr lang="en-US" sz="2800" dirty="0">
                <a:latin typeface="Avenir Heavy"/>
                <a:cs typeface="Avenir Heavy"/>
              </a:rPr>
            </a:br>
            <a:r>
              <a:rPr lang="en-US" sz="2800" dirty="0">
                <a:latin typeface="Avenir Heavy"/>
                <a:cs typeface="Avenir Heavy"/>
              </a:rPr>
              <a:t>- Faculty adoptions</a:t>
            </a:r>
            <a:br>
              <a:rPr lang="en-US" sz="2800" dirty="0">
                <a:latin typeface="Avenir Heavy"/>
                <a:cs typeface="Avenir Heavy"/>
              </a:rPr>
            </a:br>
            <a:r>
              <a:rPr lang="en-US" sz="2800" dirty="0">
                <a:latin typeface="Avenir Heavy"/>
                <a:cs typeface="Avenir Heavy"/>
              </a:rPr>
              <a:t>- Students impacted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95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476" y="106083"/>
            <a:ext cx="9010315" cy="831850"/>
          </a:xfrm>
        </p:spPr>
        <p:txBody>
          <a:bodyPr/>
          <a:lstStyle/>
          <a:p>
            <a:r>
              <a:rPr lang="en-US" dirty="0" smtClean="0"/>
              <a:t>MEASURE OUTCOMES, NOT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6851" y="1295460"/>
            <a:ext cx="8211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kern="1200" dirty="0" smtClean="0">
                <a:latin typeface="Avenir Heavy"/>
                <a:cs typeface="Avenir Heavy"/>
              </a:rPr>
              <a:t>“We presented at 10 department meetings (185 faculty total) and 8 faculty expressed interest right away. From thos</a:t>
            </a:r>
            <a:r>
              <a:rPr lang="en-US" sz="2000" dirty="0" smtClean="0">
                <a:latin typeface="Avenir Heavy"/>
                <a:cs typeface="Avenir Heavy"/>
              </a:rPr>
              <a:t>e 8, so far, 2 have agreed to adopt OER for their courses, a total of 500 students per year impacted.”</a:t>
            </a:r>
            <a:endParaRPr lang="en-US" sz="2000" dirty="0">
              <a:latin typeface="Avenir Heavy"/>
              <a:cs typeface="Avenir Heavy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6851" y="2930385"/>
            <a:ext cx="73093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kern="1200" dirty="0" smtClean="0">
                <a:latin typeface="Avenir LT Std 35 Light"/>
                <a:cs typeface="Avenir LT Std 35 Light"/>
              </a:rPr>
              <a:t>Action: Present at department meetings</a:t>
            </a:r>
          </a:p>
          <a:p>
            <a:pPr lvl="1"/>
            <a:r>
              <a:rPr lang="en-US" sz="2000" dirty="0" smtClean="0">
                <a:latin typeface="Avenir LT Std 35 Light"/>
                <a:cs typeface="Avenir LT Std 35 Light"/>
              </a:rPr>
              <a:t>Goal: 25 interested faculty from presentations</a:t>
            </a:r>
            <a:endParaRPr lang="en-US" sz="2000" kern="1200" dirty="0" smtClean="0">
              <a:latin typeface="Avenir LT Std 35 Light"/>
              <a:cs typeface="Avenir LT Std 35 Light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Interest/leads so far from action: 8 (out of 185)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Adoptions so far from action: 2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Students so far from action: 500 per year</a:t>
            </a:r>
          </a:p>
        </p:txBody>
      </p:sp>
    </p:spTree>
    <p:extLst>
      <p:ext uri="{BB962C8B-B14F-4D97-AF65-F5344CB8AC3E}">
        <p14:creationId xmlns:p14="http://schemas.microsoft.com/office/powerpoint/2010/main" val="72325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8100" y="252900"/>
            <a:ext cx="6654800" cy="1969600"/>
          </a:xfrm>
        </p:spPr>
        <p:txBody>
          <a:bodyPr/>
          <a:lstStyle/>
          <a:p>
            <a:r>
              <a:rPr lang="en-US" sz="4000" dirty="0">
                <a:latin typeface="Avenir Heavy"/>
                <a:cs typeface="Avenir Heavy"/>
              </a:rPr>
              <a:t>If a direct action isn’t resulting in new interest or adoptions, </a:t>
            </a:r>
            <a:r>
              <a:rPr lang="en-US" sz="4800" dirty="0">
                <a:latin typeface="Avenir Heavy"/>
                <a:cs typeface="Avenir Heavy"/>
              </a:rPr>
              <a:t>stop and refocus </a:t>
            </a:r>
            <a:r>
              <a:rPr lang="en-US" sz="4000" dirty="0">
                <a:latin typeface="Avenir Heavy"/>
                <a:cs typeface="Avenir Heavy"/>
              </a:rPr>
              <a:t>on actions that are working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258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2358" y="354500"/>
            <a:ext cx="6331942" cy="2286000"/>
          </a:xfrm>
        </p:spPr>
        <p:txBody>
          <a:bodyPr/>
          <a:lstStyle/>
          <a:p>
            <a:r>
              <a:rPr lang="en-US" sz="4800" dirty="0" smtClean="0"/>
              <a:t>Effective strategy:</a:t>
            </a:r>
            <a:br>
              <a:rPr lang="en-US" sz="4800" dirty="0" smtClean="0"/>
            </a:br>
            <a:r>
              <a:rPr lang="en-US" sz="4800" dirty="0" smtClean="0"/>
              <a:t>It’s going to be a time &amp; money investment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9915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5500" y="722800"/>
            <a:ext cx="7772400" cy="2286000"/>
          </a:xfrm>
        </p:spPr>
        <p:txBody>
          <a:bodyPr/>
          <a:lstStyle/>
          <a:p>
            <a:r>
              <a:rPr lang="en-US" sz="4000" dirty="0"/>
              <a:t>“You will be pushed further than you thought possible, but in a nurturing and highly supportive way.”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4279900" y="40138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Erik Christensen</a:t>
            </a:r>
          </a:p>
          <a:p>
            <a:pPr algn="r"/>
            <a:r>
              <a:rPr lang="en-US" b="1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South Florida State </a:t>
            </a:r>
            <a:r>
              <a:rPr lang="en-US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College</a:t>
            </a:r>
          </a:p>
          <a:p>
            <a:pPr algn="r"/>
            <a:r>
              <a:rPr lang="en-US" b="1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Re: OpenStax Institutional Partner Program</a:t>
            </a:r>
            <a:endParaRPr lang="en-US" b="1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2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476" y="106083"/>
            <a:ext cx="9010315" cy="831850"/>
          </a:xfrm>
        </p:spPr>
        <p:txBody>
          <a:bodyPr/>
          <a:lstStyle/>
          <a:p>
            <a:r>
              <a:rPr lang="en-US" dirty="0" smtClean="0"/>
              <a:t>INSTITUTIONAL PARTNER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7657" y="1170853"/>
            <a:ext cx="60058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dirty="0" smtClean="0">
                <a:solidFill>
                  <a:srgbClr val="619B33"/>
                </a:solidFill>
                <a:latin typeface="Avenir Heavy"/>
                <a:cs typeface="Avenir Heavy"/>
              </a:rPr>
              <a:t>Goal: Increase the use of ALL OER at institutions</a:t>
            </a:r>
            <a:endParaRPr lang="en-US" sz="2000" kern="1200" dirty="0">
              <a:solidFill>
                <a:srgbClr val="619B33"/>
              </a:solidFill>
              <a:latin typeface="Avenir Heavy"/>
              <a:cs typeface="Avenir Heav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657" y="1570963"/>
            <a:ext cx="78368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Structured program proven to increase the use of OER at institutions.</a:t>
            </a:r>
          </a:p>
          <a:p>
            <a:pPr marL="1257300" lvl="2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Last year’s institutions impacted an additional 50,000 students (150% increase) with OER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Competitive program: 42 institutions applied for the 11 slots this year. 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Cost:</a:t>
            </a:r>
          </a:p>
          <a:p>
            <a:pPr marL="1257300" lvl="2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FREE to the institutions thanks to a William &amp; Flora Hewlett Foundation grant</a:t>
            </a:r>
          </a:p>
          <a:p>
            <a:pPr marL="1257300" lvl="2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Estimated value: $20,000 per institution</a:t>
            </a:r>
            <a:endParaRPr lang="en-US" sz="2000" kern="1200" dirty="0" smtClean="0">
              <a:latin typeface="Avenir LT Std 35 Light"/>
              <a:cs typeface="Avenir LT Std 35 Light"/>
            </a:endParaRPr>
          </a:p>
          <a:p>
            <a:pPr lvl="1"/>
            <a:endParaRPr lang="en-US" sz="2000" kern="1200" dirty="0" smtClean="0">
              <a:latin typeface="Avenir LT Std 35 Light"/>
              <a:cs typeface="Avenir LT Std 35 Light"/>
            </a:endParaRPr>
          </a:p>
        </p:txBody>
      </p:sp>
    </p:spTree>
    <p:extLst>
      <p:ext uri="{BB962C8B-B14F-4D97-AF65-F5344CB8AC3E}">
        <p14:creationId xmlns:p14="http://schemas.microsoft.com/office/powerpoint/2010/main" val="190697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1700" y="1281600"/>
            <a:ext cx="7772400" cy="2286000"/>
          </a:xfrm>
        </p:spPr>
        <p:txBody>
          <a:bodyPr/>
          <a:lstStyle/>
          <a:p>
            <a:r>
              <a:rPr lang="en-US" sz="4000" dirty="0" smtClean="0"/>
              <a:t>Market </a:t>
            </a:r>
            <a:r>
              <a:rPr lang="en-US" sz="4800" dirty="0" smtClean="0"/>
              <a:t>early &amp; often</a:t>
            </a:r>
            <a:r>
              <a:rPr lang="en-US" sz="4000" dirty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Think </a:t>
            </a:r>
            <a:r>
              <a:rPr lang="en-US" sz="4800" dirty="0" smtClean="0"/>
              <a:t>beyond emails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873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722800"/>
            <a:ext cx="7295158" cy="2286000"/>
          </a:xfrm>
        </p:spPr>
        <p:txBody>
          <a:bodyPr/>
          <a:lstStyle/>
          <a:p>
            <a:r>
              <a:rPr lang="en-US" sz="5400" dirty="0" smtClean="0"/>
              <a:t>Effective strategy:</a:t>
            </a:r>
            <a:br>
              <a:rPr lang="en-US" sz="5400" dirty="0" smtClean="0"/>
            </a:br>
            <a:r>
              <a:rPr lang="en-US" sz="5400" dirty="0" smtClean="0"/>
              <a:t>Start with momentum and scale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98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682" y="728134"/>
            <a:ext cx="6858000" cy="1463634"/>
          </a:xfrm>
        </p:spPr>
        <p:txBody>
          <a:bodyPr/>
          <a:lstStyle/>
          <a:p>
            <a:r>
              <a:rPr lang="en-US" sz="4800" dirty="0" smtClean="0"/>
              <a:t>Focus on scale</a:t>
            </a:r>
            <a:br>
              <a:rPr lang="en-US" sz="4800" dirty="0" smtClean="0"/>
            </a:br>
            <a:r>
              <a:rPr lang="en-US" sz="3200" dirty="0" smtClean="0"/>
              <a:t>What are your top 25 highest-enrolled courses? </a:t>
            </a:r>
            <a:br>
              <a:rPr lang="en-US" sz="3200" dirty="0" smtClean="0"/>
            </a:br>
            <a:r>
              <a:rPr lang="en-US" sz="3200" dirty="0" smtClean="0"/>
              <a:t>Who teaches those full-time?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846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42082" y="1447800"/>
            <a:ext cx="6858000" cy="1463634"/>
          </a:xfrm>
        </p:spPr>
        <p:txBody>
          <a:bodyPr/>
          <a:lstStyle/>
          <a:p>
            <a:r>
              <a:rPr lang="en-US" sz="4800" dirty="0"/>
              <a:t>Start with easy wins to impact students </a:t>
            </a:r>
            <a:r>
              <a:rPr lang="en-US" sz="4800" u="sng" dirty="0"/>
              <a:t>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58" y="0"/>
            <a:ext cx="6858000" cy="2286000"/>
          </a:xfrm>
        </p:spPr>
        <p:txBody>
          <a:bodyPr/>
          <a:lstStyle/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1. Adopt</a:t>
            </a:r>
            <a:br>
              <a:rPr lang="en-US" sz="5400" dirty="0" smtClean="0"/>
            </a:br>
            <a:r>
              <a:rPr lang="en-US" sz="5400" dirty="0" smtClean="0"/>
              <a:t>2. Adapt</a:t>
            </a:r>
            <a:br>
              <a:rPr lang="en-US" sz="5400" dirty="0" smtClean="0"/>
            </a:br>
            <a:r>
              <a:rPr lang="en-US" sz="5400" dirty="0" smtClean="0"/>
              <a:t>3. Create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744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476" y="106083"/>
            <a:ext cx="9010315" cy="83185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0431" y="1390786"/>
            <a:ext cx="7309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kern="1200" dirty="0" smtClean="0">
                <a:latin typeface="Avenir Black" charset="0"/>
                <a:ea typeface="Avenir Black" charset="0"/>
                <a:cs typeface="Avenir Black" charset="0"/>
              </a:rPr>
              <a:t>OpenStax at Rice University</a:t>
            </a:r>
          </a:p>
          <a:p>
            <a:pPr lvl="1"/>
            <a:r>
              <a:rPr lang="en-US" sz="2400" kern="1200" dirty="0" err="1" smtClean="0">
                <a:latin typeface="Avenir LT Std 35 Light"/>
                <a:cs typeface="Avenir LT Std 35 Light"/>
              </a:rPr>
              <a:t>openstax.org</a:t>
            </a:r>
            <a:endParaRPr lang="en-US" sz="2400" kern="1200" dirty="0" smtClean="0">
              <a:latin typeface="Avenir LT Std 35 Light"/>
              <a:cs typeface="Avenir LT Std 35 Light"/>
            </a:endParaRPr>
          </a:p>
          <a:p>
            <a:pPr lvl="1"/>
            <a:r>
              <a:rPr lang="en-US" sz="2400" dirty="0" err="1" smtClean="0">
                <a:latin typeface="Avenir LT Std 35 Light"/>
                <a:cs typeface="Avenir LT Std 35 Light"/>
              </a:rPr>
              <a:t>info@openstax.org</a:t>
            </a:r>
            <a:endParaRPr lang="en-US" sz="2400" kern="1200" dirty="0" smtClean="0">
              <a:latin typeface="Avenir LT Std 35 Light"/>
              <a:cs typeface="Avenir LT Std 35 Light"/>
            </a:endParaRPr>
          </a:p>
          <a:p>
            <a:pPr lvl="1"/>
            <a:r>
              <a:rPr lang="en-US" sz="2400" dirty="0" smtClean="0">
                <a:latin typeface="Avenir LT Std 35 Light"/>
                <a:cs typeface="Avenir LT Std 35 Light"/>
              </a:rPr>
              <a:t>@</a:t>
            </a:r>
            <a:r>
              <a:rPr lang="en-US" sz="2400" dirty="0" err="1" smtClean="0">
                <a:latin typeface="Avenir LT Std 35 Light"/>
                <a:cs typeface="Avenir LT Std 35 Light"/>
              </a:rPr>
              <a:t>openstax</a:t>
            </a:r>
            <a:endParaRPr lang="en-US" sz="2400" dirty="0" smtClean="0">
              <a:latin typeface="Avenir LT Std 35 Light"/>
              <a:cs typeface="Avenir LT Std 35 Light"/>
            </a:endParaRPr>
          </a:p>
          <a:p>
            <a:pPr lvl="1"/>
            <a:endParaRPr lang="en-US" sz="2000" dirty="0">
              <a:latin typeface="Avenir LT Std 35 Light"/>
              <a:cs typeface="Avenir LT Std 35 Light"/>
            </a:endParaRPr>
          </a:p>
          <a:p>
            <a:pPr lvl="1"/>
            <a:endParaRPr lang="en-US" sz="2000" dirty="0" smtClean="0">
              <a:latin typeface="Avenir LT Std 35 Light"/>
              <a:cs typeface="Avenir LT Std 35 Light"/>
            </a:endParaRPr>
          </a:p>
          <a:p>
            <a:pPr lvl="1"/>
            <a:r>
              <a:rPr lang="en-US" sz="2000" b="1" kern="1200" dirty="0" smtClean="0">
                <a:latin typeface="Avenir Heavy" charset="0"/>
                <a:ea typeface="Avenir Heavy" charset="0"/>
                <a:cs typeface="Avenir Heavy" charset="0"/>
              </a:rPr>
              <a:t>Nicole Finkbeiner</a:t>
            </a:r>
          </a:p>
          <a:p>
            <a:pPr lvl="1"/>
            <a:r>
              <a:rPr lang="en-US" sz="2000" dirty="0" err="1" smtClean="0">
                <a:latin typeface="Avenir LT Std 35 Light"/>
                <a:cs typeface="Avenir LT Std 35 Light"/>
              </a:rPr>
              <a:t>nicolef@rice.edu</a:t>
            </a:r>
            <a:endParaRPr lang="en-US" sz="2000" dirty="0" smtClean="0">
              <a:latin typeface="Avenir LT Std 35 Light"/>
              <a:cs typeface="Avenir LT Std 35 Light"/>
            </a:endParaRPr>
          </a:p>
        </p:txBody>
      </p:sp>
    </p:spTree>
    <p:extLst>
      <p:ext uri="{BB962C8B-B14F-4D97-AF65-F5344CB8AC3E}">
        <p14:creationId xmlns:p14="http://schemas.microsoft.com/office/powerpoint/2010/main" val="210902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476" y="106083"/>
            <a:ext cx="9010315" cy="831850"/>
          </a:xfrm>
        </p:spPr>
        <p:txBody>
          <a:bodyPr/>
          <a:lstStyle/>
          <a:p>
            <a:r>
              <a:rPr lang="en-US" dirty="0" smtClean="0"/>
              <a:t>INSTITUTIONAL PARTNER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7657" y="1170853"/>
            <a:ext cx="60058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dirty="0" smtClean="0">
                <a:solidFill>
                  <a:srgbClr val="619B33"/>
                </a:solidFill>
                <a:latin typeface="Avenir Heavy"/>
                <a:cs typeface="Avenir Heavy"/>
              </a:rPr>
              <a:t>Goal: Increase the use of ALL OER at institutions</a:t>
            </a:r>
            <a:endParaRPr lang="en-US" sz="2000" kern="1200" dirty="0">
              <a:solidFill>
                <a:srgbClr val="619B33"/>
              </a:solidFill>
              <a:latin typeface="Avenir Heavy"/>
              <a:cs typeface="Avenir Heav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657" y="2024129"/>
            <a:ext cx="7836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Individualized consulting on your OER effort and strategies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A community of support through a cohort of other institutions in the program</a:t>
            </a:r>
            <a:endParaRPr lang="en-US" sz="2000" kern="1200" dirty="0" smtClean="0">
              <a:latin typeface="Avenir LT Std 35 Light"/>
              <a:cs typeface="Avenir LT Std 35 Light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Up to 10 hours of dedicated tech support for CNX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Campus visit from OpenStax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>
                <a:latin typeface="Avenir LT Std 35 Light"/>
                <a:cs typeface="Avenir LT Std 35 Light"/>
              </a:rPr>
              <a:t>Up to 3 webinars per year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kern="1200" dirty="0" smtClean="0">
                <a:latin typeface="Avenir LT Std 35 Light"/>
                <a:cs typeface="Avenir LT Std 35 Light"/>
              </a:rPr>
              <a:t>Monthly institution reports of adoptions/interest</a:t>
            </a:r>
          </a:p>
          <a:p>
            <a:pPr lvl="1"/>
            <a:endParaRPr lang="en-US" sz="2000" kern="1200" dirty="0" smtClean="0">
              <a:latin typeface="Avenir LT Std 35 Light"/>
              <a:cs typeface="Avenir LT Std 35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656" y="1624019"/>
            <a:ext cx="3124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dirty="0" smtClean="0">
                <a:solidFill>
                  <a:srgbClr val="619B33"/>
                </a:solidFill>
                <a:latin typeface="Avenir Heavy"/>
                <a:cs typeface="Avenir Heavy"/>
              </a:rPr>
              <a:t>SUNY, as a system, gets:</a:t>
            </a:r>
            <a:endParaRPr lang="en-US" sz="2000" kern="1200" dirty="0">
              <a:solidFill>
                <a:srgbClr val="619B33"/>
              </a:solidFill>
              <a:latin typeface="Avenir Heavy"/>
              <a:cs typeface="Avenir Heavy"/>
            </a:endParaRPr>
          </a:p>
        </p:txBody>
      </p:sp>
    </p:spTree>
    <p:extLst>
      <p:ext uri="{BB962C8B-B14F-4D97-AF65-F5344CB8AC3E}">
        <p14:creationId xmlns:p14="http://schemas.microsoft.com/office/powerpoint/2010/main" val="98827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158" y="1078400"/>
            <a:ext cx="7246342" cy="2286000"/>
          </a:xfrm>
        </p:spPr>
        <p:txBody>
          <a:bodyPr/>
          <a:lstStyle/>
          <a:p>
            <a:r>
              <a:rPr lang="en-US" sz="5400" dirty="0" smtClean="0"/>
              <a:t>Effective strategies for encouraging OER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1231900" y="2758986"/>
            <a:ext cx="6718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from </a:t>
            </a:r>
            <a:r>
              <a:rPr lang="en-US" sz="2400" dirty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working with over 177 colleges and </a:t>
            </a:r>
            <a:r>
              <a:rPr lang="en-US" sz="2400" dirty="0" smtClean="0">
                <a:solidFill>
                  <a:schemeClr val="bg1"/>
                </a:solidFill>
                <a:latin typeface="Avenir Book" charset="0"/>
                <a:ea typeface="Avenir Book" charset="0"/>
                <a:cs typeface="Avenir Book" charset="0"/>
              </a:rPr>
              <a:t>universities on their OER initiatives</a:t>
            </a:r>
            <a:endParaRPr lang="en-US" sz="2400" dirty="0">
              <a:solidFill>
                <a:schemeClr val="bg1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5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480" y="747267"/>
            <a:ext cx="7179051" cy="1463634"/>
          </a:xfrm>
        </p:spPr>
        <p:txBody>
          <a:bodyPr/>
          <a:lstStyle/>
          <a:p>
            <a:r>
              <a:rPr lang="en-US" sz="4800" dirty="0" smtClean="0"/>
              <a:t>Effective strategy:</a:t>
            </a:r>
            <a:br>
              <a:rPr lang="en-US" sz="4800" dirty="0" smtClean="0"/>
            </a:br>
            <a:r>
              <a:rPr lang="en-US" sz="4800" dirty="0" smtClean="0"/>
              <a:t>Be proactive and persistent</a:t>
            </a:r>
            <a:br>
              <a:rPr lang="en-US" sz="4800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100" y="90246"/>
            <a:ext cx="8813800" cy="831850"/>
          </a:xfrm>
        </p:spPr>
        <p:txBody>
          <a:bodyPr/>
          <a:lstStyle/>
          <a:p>
            <a:r>
              <a:rPr lang="en-US" dirty="0" smtClean="0"/>
              <a:t>DIRECT VS. INDIRECT TACTICS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Shape 137"/>
          <p:cNvSpPr txBox="1"/>
          <p:nvPr/>
        </p:nvSpPr>
        <p:spPr>
          <a:xfrm>
            <a:off x="165100" y="1816101"/>
            <a:ext cx="8432800" cy="227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dirty="0" smtClean="0">
              <a:solidFill>
                <a:schemeClr val="dk1"/>
              </a:solidFill>
              <a:latin typeface="Avenir Black"/>
              <a:cs typeface="Avenir Black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Black"/>
                <a:cs typeface="Avenir Black"/>
              </a:rPr>
              <a:t>Direct tactics</a:t>
            </a: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Should result in one or more faculty members saying:</a:t>
            </a:r>
          </a:p>
          <a:p>
            <a:pPr marL="2273300"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Yes</a:t>
            </a:r>
          </a:p>
          <a:p>
            <a:pPr marL="2273300"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No</a:t>
            </a:r>
          </a:p>
          <a:p>
            <a:pPr marL="2273300"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I’m interested, tell me more</a:t>
            </a:r>
          </a:p>
          <a:p>
            <a:pPr marL="1930400" lvl="4">
              <a:buClr>
                <a:schemeClr val="dk1"/>
              </a:buClr>
              <a:buSzPct val="100000"/>
            </a:pPr>
            <a:endParaRPr lang="en-US" sz="2400" dirty="0" smtClean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930400" lvl="4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u="sng" dirty="0" smtClean="0">
              <a:solidFill>
                <a:srgbClr val="0000FF"/>
              </a:solidFill>
              <a:latin typeface="Avenir LT Std 35 Light"/>
              <a:cs typeface="Avenir LT Std 35 Light"/>
              <a:hlinkClick r:id="rId3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2400" dirty="0">
              <a:solidFill>
                <a:schemeClr val="dk1"/>
              </a:solidFill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06578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100" y="90246"/>
            <a:ext cx="8813800" cy="831850"/>
          </a:xfrm>
        </p:spPr>
        <p:txBody>
          <a:bodyPr/>
          <a:lstStyle/>
          <a:p>
            <a:r>
              <a:rPr lang="en-US" dirty="0" smtClean="0"/>
              <a:t>DIRECT VS. INDIRECT </a:t>
            </a:r>
            <a:r>
              <a:rPr lang="en-US" dirty="0"/>
              <a:t>TACTICS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Shape 137"/>
          <p:cNvSpPr txBox="1"/>
          <p:nvPr/>
        </p:nvSpPr>
        <p:spPr>
          <a:xfrm>
            <a:off x="165100" y="2057401"/>
            <a:ext cx="8432800" cy="227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dirty="0" smtClean="0">
              <a:solidFill>
                <a:schemeClr val="dk1"/>
              </a:solidFill>
              <a:latin typeface="Avenir Black"/>
              <a:cs typeface="Avenir Black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Black"/>
                <a:cs typeface="Avenir Black"/>
              </a:rPr>
              <a:t>Direct tactics</a:t>
            </a: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You should be able to track, for each direct strategy:</a:t>
            </a:r>
          </a:p>
          <a:p>
            <a:pPr marL="1930400" lvl="3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Faculty who expressed interest (aka “leads”)</a:t>
            </a:r>
          </a:p>
          <a:p>
            <a:pPr marL="1930400" lvl="3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Faculty who adopted</a:t>
            </a:r>
          </a:p>
          <a:p>
            <a:pPr marL="1930400" lvl="3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New students impacted</a:t>
            </a:r>
          </a:p>
          <a:p>
            <a:pPr marL="1930400" lvl="3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endParaRPr lang="en-US" sz="2800" dirty="0" smtClean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930400" lvl="4">
              <a:buClr>
                <a:schemeClr val="dk1"/>
              </a:buClr>
              <a:buSzPct val="100000"/>
            </a:pPr>
            <a:endParaRPr lang="en-US" sz="2400" dirty="0" smtClean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930400" lvl="4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u="sng" dirty="0" smtClean="0">
              <a:solidFill>
                <a:srgbClr val="0000FF"/>
              </a:solidFill>
              <a:latin typeface="Avenir LT Std 35 Light"/>
              <a:cs typeface="Avenir LT Std 35 Light"/>
              <a:hlinkClick r:id="rId3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2400" dirty="0">
              <a:solidFill>
                <a:schemeClr val="dk1"/>
              </a:solidFill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85287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100" y="90246"/>
            <a:ext cx="8813800" cy="831850"/>
          </a:xfrm>
        </p:spPr>
        <p:txBody>
          <a:bodyPr/>
          <a:lstStyle/>
          <a:p>
            <a:r>
              <a:rPr lang="en-US" dirty="0" smtClean="0"/>
              <a:t>DIRECT VS. INDIRECT </a:t>
            </a:r>
            <a:r>
              <a:rPr lang="en-US" dirty="0"/>
              <a:t>TACTICS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Shape 137"/>
          <p:cNvSpPr txBox="1"/>
          <p:nvPr/>
        </p:nvSpPr>
        <p:spPr>
          <a:xfrm>
            <a:off x="165100" y="2120901"/>
            <a:ext cx="8432800" cy="227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dirty="0" smtClean="0">
              <a:solidFill>
                <a:schemeClr val="dk1"/>
              </a:solidFill>
              <a:latin typeface="Avenir Black"/>
              <a:cs typeface="Avenir Black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Black"/>
                <a:cs typeface="Avenir Black"/>
              </a:rPr>
              <a:t>Indirect tactics</a:t>
            </a: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“If you build it, they might find it”</a:t>
            </a: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2800" dirty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Does not result in you getting a yes, no, or I’m interested from faculty</a:t>
            </a: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2800" dirty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800" dirty="0" smtClean="0">
                <a:solidFill>
                  <a:schemeClr val="dk1"/>
                </a:solidFill>
                <a:latin typeface="Avenir LT Std 35 Light"/>
                <a:cs typeface="Avenir LT Std 35 Light"/>
              </a:rPr>
              <a:t>Helpful, but should not be your main focus</a:t>
            </a:r>
          </a:p>
          <a:p>
            <a:pPr marL="1930400" lvl="4">
              <a:buClr>
                <a:schemeClr val="dk1"/>
              </a:buClr>
              <a:buSzPct val="100000"/>
            </a:pPr>
            <a:endParaRPr lang="en-US" sz="2400" dirty="0" smtClean="0">
              <a:solidFill>
                <a:schemeClr val="dk1"/>
              </a:solidFill>
              <a:latin typeface="Avenir LT Std 35 Light"/>
              <a:cs typeface="Avenir LT Std 35 Light"/>
            </a:endParaRPr>
          </a:p>
          <a:p>
            <a:pPr marL="1930400" lvl="4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200" u="sng" dirty="0" smtClean="0">
              <a:solidFill>
                <a:srgbClr val="0000FF"/>
              </a:solidFill>
              <a:latin typeface="Avenir LT Std 35 Light"/>
              <a:cs typeface="Avenir LT Std 35 Light"/>
              <a:hlinkClick r:id="rId3"/>
            </a:endParaRPr>
          </a:p>
          <a:p>
            <a:pPr marL="1473200" lvl="3" rtl="0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2400" dirty="0">
              <a:solidFill>
                <a:schemeClr val="dk1"/>
              </a:solidFill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202967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100" y="298242"/>
            <a:ext cx="8813800" cy="831850"/>
          </a:xfrm>
        </p:spPr>
        <p:txBody>
          <a:bodyPr/>
          <a:lstStyle/>
          <a:p>
            <a:r>
              <a:rPr lang="en-US" sz="2800" dirty="0" smtClean="0"/>
              <a:t>PARTNER SCHOOLS: WHAT DOESN’T WORK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06EB23F-1300-2242-934E-F6ACB1AD90E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7350" y="1643093"/>
            <a:ext cx="83693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Stand-alone OER workshops/presentations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Department meeting presentations without a “carrot”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OER website on the college/university site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Student-driven activities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Presentations/booths at other faculty events (not including orientations)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latin typeface="Avenir LT Std 35 Light"/>
                <a:cs typeface="Avenir LT Std 35 Light"/>
              </a:rPr>
              <a:t>Display of books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6851" y="1155760"/>
            <a:ext cx="8211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Heavy"/>
                <a:cs typeface="Avenir Heavy"/>
              </a:rPr>
              <a:t>T</a:t>
            </a:r>
            <a:r>
              <a:rPr lang="en-US" sz="2400" dirty="0" smtClean="0">
                <a:latin typeface="Avenir Heavy"/>
                <a:cs typeface="Avenir Heavy"/>
              </a:rPr>
              <a:t>actics that didn’t increase interest/adoptions</a:t>
            </a:r>
            <a:endParaRPr lang="en-US" sz="2400" dirty="0">
              <a:latin typeface="Avenir Heavy"/>
              <a:cs typeface="Avenir Heavy"/>
            </a:endParaRPr>
          </a:p>
        </p:txBody>
      </p:sp>
    </p:spTree>
    <p:extLst>
      <p:ext uri="{BB962C8B-B14F-4D97-AF65-F5344CB8AC3E}">
        <p14:creationId xmlns:p14="http://schemas.microsoft.com/office/powerpoint/2010/main" val="65149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4597</TotalTime>
  <Words>687</Words>
  <Application>Microsoft Macintosh PowerPoint</Application>
  <PresentationFormat>On-screen Show (16:9)</PresentationFormat>
  <Paragraphs>147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Avenir Black</vt:lpstr>
      <vt:lpstr>Avenir Book</vt:lpstr>
      <vt:lpstr>Avenir Heavy</vt:lpstr>
      <vt:lpstr>Avenir Light Oblique</vt:lpstr>
      <vt:lpstr>Avenir LT Std 35 Light</vt:lpstr>
      <vt:lpstr>Avenir Medium</vt:lpstr>
      <vt:lpstr>Avenir Medium Oblique</vt:lpstr>
      <vt:lpstr>Calibri</vt:lpstr>
      <vt:lpstr>Lucida Sans</vt:lpstr>
      <vt:lpstr>Arial</vt:lpstr>
      <vt:lpstr>Office Theme</vt:lpstr>
      <vt:lpstr>PowerPoint Presentation</vt:lpstr>
      <vt:lpstr>PowerPoint Presentation</vt:lpstr>
      <vt:lpstr>PowerPoint Presentation</vt:lpstr>
      <vt:lpstr>Effective strategies for encouraging OER</vt:lpstr>
      <vt:lpstr>Effective strategy: Be proactive and persistent </vt:lpstr>
      <vt:lpstr>PowerPoint Presentation</vt:lpstr>
      <vt:lpstr>PowerPoint Presentation</vt:lpstr>
      <vt:lpstr>PowerPoint Presentation</vt:lpstr>
      <vt:lpstr>PowerPoint Presentation</vt:lpstr>
      <vt:lpstr>Do 8 direct tactics in one academic year </vt:lpstr>
      <vt:lpstr>PowerPoint Presentation</vt:lpstr>
      <vt:lpstr>PowerPoint Presentation</vt:lpstr>
      <vt:lpstr>PowerPoint Presentation</vt:lpstr>
      <vt:lpstr>Effective strategy: “An effective goal focuses on results, not activity”</vt:lpstr>
      <vt:lpstr>For every high intensity/direct action, goal-set &amp; track 3 things:  - Faculty interest (aka “leads”) - Faculty adoptions - Students impacted</vt:lpstr>
      <vt:lpstr>PowerPoint Presentation</vt:lpstr>
      <vt:lpstr>If a direct action isn’t resulting in new interest or adoptions, stop and refocus on actions that are working</vt:lpstr>
      <vt:lpstr>Effective strategy: It’s going to be a time &amp; money investment</vt:lpstr>
      <vt:lpstr>“You will be pushed further than you thought possible, but in a nurturing and highly supportive way.”</vt:lpstr>
      <vt:lpstr>Market early &amp; often. Think beyond emails.</vt:lpstr>
      <vt:lpstr>Effective strategy: Start with momentum and scale</vt:lpstr>
      <vt:lpstr>Focus on scale What are your top 25 highest-enrolled courses?  Who teaches those full-time?</vt:lpstr>
      <vt:lpstr>Start with easy wins to impact students now</vt:lpstr>
      <vt:lpstr> 1. Adopt 2. Adapt 3. Create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Microsoft Office User</cp:lastModifiedBy>
  <cp:revision>279</cp:revision>
  <dcterms:created xsi:type="dcterms:W3CDTF">2010-04-12T23:12:02Z</dcterms:created>
  <dcterms:modified xsi:type="dcterms:W3CDTF">2017-09-19T16:42:37Z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